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72" r:id="rId4"/>
    <p:sldId id="265" r:id="rId5"/>
    <p:sldId id="273" r:id="rId6"/>
    <p:sldId id="274" r:id="rId7"/>
    <p:sldId id="275" r:id="rId8"/>
    <p:sldId id="276" r:id="rId9"/>
    <p:sldId id="281" r:id="rId10"/>
    <p:sldId id="286" r:id="rId11"/>
    <p:sldId id="267" r:id="rId12"/>
    <p:sldId id="317" r:id="rId13"/>
    <p:sldId id="318" r:id="rId14"/>
    <p:sldId id="319" r:id="rId15"/>
    <p:sldId id="291" r:id="rId16"/>
    <p:sldId id="320" r:id="rId17"/>
    <p:sldId id="327" r:id="rId18"/>
    <p:sldId id="328" r:id="rId19"/>
    <p:sldId id="322" r:id="rId20"/>
    <p:sldId id="295" r:id="rId21"/>
    <p:sldId id="329" r:id="rId22"/>
    <p:sldId id="326" r:id="rId23"/>
    <p:sldId id="312" r:id="rId24"/>
    <p:sldId id="268" r:id="rId25"/>
    <p:sldId id="270" r:id="rId26"/>
    <p:sldId id="271" r:id="rId27"/>
    <p:sldId id="313" r:id="rId28"/>
    <p:sldId id="323" r:id="rId29"/>
    <p:sldId id="304" r:id="rId30"/>
    <p:sldId id="307" r:id="rId31"/>
    <p:sldId id="305" r:id="rId32"/>
    <p:sldId id="314" r:id="rId33"/>
    <p:sldId id="315" r:id="rId34"/>
    <p:sldId id="324" r:id="rId35"/>
    <p:sldId id="316" r:id="rId36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kfl4059@gmail.com" initials="d" lastIdx="3" clrIdx="0">
    <p:extLst>
      <p:ext uri="{19B8F6BF-5375-455C-9EA6-DF929625EA0E}">
        <p15:presenceInfo xmlns:p15="http://schemas.microsoft.com/office/powerpoint/2012/main" userId="63aa1b9bf30cd3d8" providerId="Windows Live"/>
      </p:ext>
    </p:extLst>
  </p:cmAuthor>
  <p:cmAuthor id="2" name="문 호준" initials="문호" lastIdx="2" clrIdx="1">
    <p:extLst>
      <p:ext uri="{19B8F6BF-5375-455C-9EA6-DF929625EA0E}">
        <p15:presenceInfo xmlns:p15="http://schemas.microsoft.com/office/powerpoint/2012/main" userId="9e0de4609573d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  <a:srgbClr val="209491"/>
    <a:srgbClr val="30D4D8"/>
    <a:srgbClr val="68B0B4"/>
    <a:srgbClr val="75A6A9"/>
    <a:srgbClr val="27CBCF"/>
    <a:srgbClr val="75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3" autoAdjust="0"/>
    <p:restoredTop sz="94660"/>
  </p:normalViewPr>
  <p:slideViewPr>
    <p:cSldViewPr snapToGrid="0">
      <p:cViewPr>
        <p:scale>
          <a:sx n="66" d="100"/>
          <a:sy n="66" d="100"/>
        </p:scale>
        <p:origin x="1464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주요 배달앱 점유율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dPt>
            <c:idx val="0"/>
            <c:bubble3D val="0"/>
            <c:spPr>
              <a:gradFill rotWithShape="1">
                <a:gsLst>
                  <a:gs pos="88321">
                    <a:srgbClr val="B4C7E7"/>
                  </a:gs>
                  <a:gs pos="4000">
                    <a:schemeClr val="accent1">
                      <a:lumMod val="75000"/>
                    </a:schemeClr>
                  </a:gs>
                  <a:gs pos="84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88321">
                      <a:srgbClr val="B4C7E7"/>
                    </a:gs>
                    <a:gs pos="3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4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5A-43CF-A704-476F4C276BF3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5A-43CF-A704-476F4C276BF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  <a:alpha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A5A-43CF-A704-476F4C276BF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A5A-43CF-A704-476F4C276BF3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A5A-43CF-A704-476F4C276BF3}"/>
              </c:ext>
            </c:extLst>
          </c:dPt>
          <c:cat>
            <c:strRef>
              <c:f>Sheet1!$A$2:$A$6</c:f>
              <c:strCache>
                <c:ptCount val="5"/>
                <c:pt idx="0">
                  <c:v>배달의 민족</c:v>
                </c:pt>
                <c:pt idx="1">
                  <c:v>요기요</c:v>
                </c:pt>
                <c:pt idx="2">
                  <c:v>쿠팡이츠</c:v>
                </c:pt>
                <c:pt idx="3">
                  <c:v>위메프오</c:v>
                </c:pt>
                <c:pt idx="4">
                  <c:v>배달통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65.989999999999995</c:v>
                </c:pt>
                <c:pt idx="1">
                  <c:v>17.86</c:v>
                </c:pt>
                <c:pt idx="2">
                  <c:v>13.56</c:v>
                </c:pt>
                <c:pt idx="3">
                  <c:v>0.91</c:v>
                </c:pt>
                <c:pt idx="4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A5A-43CF-A704-476F4C276B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4T18:56:24.114" idx="3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8C56-21B2-436F-9EF8-CF60F7CB1B9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CBAB6-C69D-4F4B-BB71-B4134BC04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3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9076-DF3D-45C8-BDCF-ADFD62703122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09DA-8C47-4927-B80E-7145C211B98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5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9E243-4A6C-46B3-B5A7-6298E753A9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9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DD49-765D-4792-B1CB-E0BDB584F034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CD33-9C6E-429A-96E8-DD5F2A7079E7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C6E37-89AD-4678-9611-18ADAF4CE79D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9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D3C0-2DBC-46B7-A335-DCA26997D038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6122F-F4F4-4A3E-AD2B-C30563A4585C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6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B600-9A31-49EC-A56E-C296C9057C75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307F-FD35-46A5-9F48-70E720A0C7FB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0D13-595C-4E01-9A1A-CC75626447D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FF6E-10CF-479E-8C8A-4ABA9AF67E6E}" type="datetime1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8264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3077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F7DD-9476-45DA-9EC9-449976F359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1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comments" Target="../comments/comment1.xml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9.wdp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10" Type="http://schemas.microsoft.com/office/2007/relationships/hdphoto" Target="../media/hdphoto9.wdp"/><Relationship Id="rId4" Type="http://schemas.microsoft.com/office/2007/relationships/hdphoto" Target="../media/hdphoto11.wdp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18" Type="http://schemas.microsoft.com/office/2007/relationships/hdphoto" Target="../media/hdphoto13.wdp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17" Type="http://schemas.openxmlformats.org/officeDocument/2006/relationships/image" Target="../media/image64.png"/><Relationship Id="rId2" Type="http://schemas.openxmlformats.org/officeDocument/2006/relationships/image" Target="../media/image50.jpeg"/><Relationship Id="rId16" Type="http://schemas.openxmlformats.org/officeDocument/2006/relationships/image" Target="../media/image63.jpe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jpeg"/><Relationship Id="rId19" Type="http://schemas.openxmlformats.org/officeDocument/2006/relationships/image" Target="../media/image65.jpe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17" Type="http://schemas.openxmlformats.org/officeDocument/2006/relationships/image" Target="../media/image63.jpeg"/><Relationship Id="rId2" Type="http://schemas.openxmlformats.org/officeDocument/2006/relationships/image" Target="../media/image50.jpe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57.jpe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46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microsoft.com/office/2007/relationships/hdphoto" Target="../media/hdphoto18.wdp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31141-E1D1-4FAF-9970-42B649BC6A49}"/>
              </a:ext>
            </a:extLst>
          </p:cNvPr>
          <p:cNvSpPr txBox="1"/>
          <p:nvPr/>
        </p:nvSpPr>
        <p:spPr>
          <a:xfrm>
            <a:off x="4949646" y="2287851"/>
            <a:ext cx="4998421" cy="22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배민은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r>
              <a:rPr lang="ko-KR" altLang="en-US" sz="7016" b="1" dirty="0" err="1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배민이</a:t>
            </a:r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 </a:t>
            </a:r>
            <a:endParaRPr lang="en-US" altLang="ko-KR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  <a:p>
            <a:r>
              <a:rPr lang="ko-KR" altLang="en-US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불편한 걸 알까</a:t>
            </a:r>
            <a:r>
              <a:rPr lang="en-US" altLang="ko-KR" sz="7016" b="1" dirty="0">
                <a:solidFill>
                  <a:schemeClr val="bg1"/>
                </a:solidFill>
                <a:latin typeface="나눔손글씨 바른정신" panose="02000503000000000000" pitchFamily="2" charset="-127"/>
                <a:ea typeface="나눔손글씨 바른정신" panose="02000503000000000000" pitchFamily="2" charset="-127"/>
              </a:rPr>
              <a:t>?</a:t>
            </a:r>
            <a:endParaRPr lang="ko-KR" altLang="en-US" sz="7016" b="1" dirty="0">
              <a:solidFill>
                <a:schemeClr val="bg1"/>
              </a:solidFill>
              <a:latin typeface="나눔손글씨 바른정신" panose="02000503000000000000" pitchFamily="2" charset="-127"/>
              <a:ea typeface="나눔손글씨 바른정신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2FAB29-972D-49C1-BF5F-554B3822A0BD}"/>
              </a:ext>
            </a:extLst>
          </p:cNvPr>
          <p:cNvGrpSpPr/>
          <p:nvPr/>
        </p:nvGrpSpPr>
        <p:grpSpPr>
          <a:xfrm>
            <a:off x="149484" y="3525521"/>
            <a:ext cx="4056756" cy="4107386"/>
            <a:chOff x="1189989" y="2606036"/>
            <a:chExt cx="4245611" cy="42838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45BCC3-7BBC-487E-BC24-ACC415018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45" b="99726" l="47702" r="78141">
                          <a14:foregroundMark x1="48417" y1="37260" x2="47702" y2="57260"/>
                          <a14:foregroundMark x1="48110" y1="58630" x2="47702" y2="55342"/>
                          <a14:foregroundMark x1="75689" y1="41370" x2="76404" y2="53699"/>
                          <a14:foregroundMark x1="69050" y1="46027" x2="67722" y2="58904"/>
                          <a14:foregroundMark x1="78039" y1="49863" x2="76915" y2="69863"/>
                          <a14:foregroundMark x1="78141" y1="50685" x2="78345" y2="58630"/>
                          <a14:foregroundMark x1="74566" y1="49041" x2="73749" y2="61096"/>
                          <a14:foregroundMark x1="73340" y1="42192" x2="71502" y2="61644"/>
                          <a14:foregroundMark x1="72727" y1="43014" x2="73238" y2="60274"/>
                          <a14:foregroundMark x1="71910" y1="41370" x2="63023" y2="60000"/>
                          <a14:foregroundMark x1="63023" y1="60000" x2="64862" y2="39178"/>
                          <a14:foregroundMark x1="64862" y1="39726" x2="65679" y2="64932"/>
                          <a14:foregroundMark x1="65884" y1="55890" x2="72523" y2="67671"/>
                          <a14:foregroundMark x1="72012" y1="67397" x2="71502" y2="74795"/>
                          <a14:foregroundMark x1="78141" y1="45205" x2="78039" y2="60000"/>
                          <a14:foregroundMark x1="54443" y1="84658" x2="48110" y2="98082"/>
                          <a14:foregroundMark x1="50562" y1="90959" x2="49030" y2="95616"/>
                          <a14:foregroundMark x1="56997" y1="86027" x2="51583" y2="98082"/>
                          <a14:foregroundMark x1="55056" y1="88219" x2="50868" y2="95890"/>
                          <a14:foregroundMark x1="60470" y1="84932" x2="55260" y2="97260"/>
                          <a14:foregroundMark x1="61083" y1="86575" x2="57814" y2="98630"/>
                          <a14:foregroundMark x1="64249" y1="84658" x2="60674" y2="96712"/>
                          <a14:foregroundMark x1="66394" y1="87123" x2="63330" y2="96712"/>
                          <a14:foregroundMark x1="67211" y1="88493" x2="64760" y2="98904"/>
                          <a14:foregroundMark x1="68437" y1="90411" x2="66394" y2="99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2" r="18771"/>
            <a:stretch/>
          </p:blipFill>
          <p:spPr bwMode="auto">
            <a:xfrm>
              <a:off x="1189989" y="2606036"/>
              <a:ext cx="4245611" cy="4283859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ADBBC-3DD0-4552-812D-03F1B8EB19FC}"/>
                </a:ext>
              </a:extLst>
            </p:cNvPr>
            <p:cNvSpPr/>
            <p:nvPr/>
          </p:nvSpPr>
          <p:spPr>
            <a:xfrm>
              <a:off x="4062714" y="6597570"/>
              <a:ext cx="393539" cy="13889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</p:grpSp>
    </p:spTree>
    <p:extLst>
      <p:ext uri="{BB962C8B-B14F-4D97-AF65-F5344CB8AC3E}">
        <p14:creationId xmlns:p14="http://schemas.microsoft.com/office/powerpoint/2010/main" val="219550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EB6088-D4E8-45B9-B31C-C6E8F6F3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" y="946924"/>
            <a:ext cx="10300700" cy="56658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185C7-F467-4296-8159-74AFBE05A948}"/>
              </a:ext>
            </a:extLst>
          </p:cNvPr>
          <p:cNvSpPr txBox="1"/>
          <p:nvPr/>
        </p:nvSpPr>
        <p:spPr>
          <a:xfrm>
            <a:off x="644663" y="1854267"/>
            <a:ext cx="3966341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그런데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32671-51F5-4F18-99B0-E167A7EECFD5}"/>
              </a:ext>
            </a:extLst>
          </p:cNvPr>
          <p:cNvSpPr txBox="1"/>
          <p:nvPr/>
        </p:nvSpPr>
        <p:spPr>
          <a:xfrm>
            <a:off x="6178353" y="2191648"/>
            <a:ext cx="3966341" cy="12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과연 그저 황당한 얘기일까요</a:t>
            </a:r>
            <a:r>
              <a:rPr lang="en-US" altLang="ko-KR" sz="3859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859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255902" y="350545"/>
            <a:ext cx="317342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황당한 주장을</a:t>
            </a:r>
            <a:endParaRPr lang="en-US" altLang="ko-KR" sz="210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설득해 보겠습니다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6496793" y="2444905"/>
            <a:ext cx="3734327" cy="479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</a:t>
            </a:r>
            <a:r>
              <a:rPr lang="ko-KR" altLang="en-US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민족들의 배신</a:t>
            </a:r>
            <a:r>
              <a:rPr lang="en-US" altLang="ko-KR" sz="114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배민맛이란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배민맛의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원인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유독 배민에게 가혹한 이유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- 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숫자가 맛을 대변하진 않는다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- </a:t>
            </a:r>
            <a:r>
              <a:rPr lang="ko-KR" altLang="en-US" sz="95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배민은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억울합니다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배민맛의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진실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</a:t>
            </a:r>
            <a:r>
              <a:rPr lang="en-US" altLang="ko-KR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95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배민맛의</a:t>
            </a:r>
            <a:r>
              <a:rPr lang="ko-KR" altLang="en-US" sz="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가려진 진실</a:t>
            </a:r>
            <a:endParaRPr lang="en-US" altLang="ko-KR" sz="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배달의 흐름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01. 2022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슬로건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개인화 추천 서비스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                            21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22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       </a:t>
            </a:r>
            <a:r>
              <a:rPr lang="ko-KR" altLang="en-US" sz="114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배민의</a:t>
            </a:r>
            <a:r>
              <a:rPr lang="ko-KR" altLang="en-US" sz="114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눈부신 발전 </a:t>
            </a:r>
            <a:endParaRPr lang="en-US" altLang="ko-KR" sz="114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01.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29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02.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발전방향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31</a:t>
            </a:r>
          </a:p>
          <a:p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03. 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우리는 데이터가 필요합니다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34</a:t>
            </a: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52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                       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36</a:t>
            </a:r>
          </a:p>
          <a:p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참고자료                                                                </a:t>
            </a:r>
            <a:r>
              <a:rPr lang="en-US" altLang="ko-KR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37</a:t>
            </a:r>
            <a:r>
              <a:rPr lang="ko-KR" altLang="en-US" sz="1052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90" y="5853978"/>
            <a:ext cx="2113304" cy="15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9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148174" y="259309"/>
            <a:ext cx="3199021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민족들의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배신</a:t>
            </a:r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?!</a:t>
            </a:r>
            <a:endParaRPr lang="ko-KR" altLang="en-US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6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D26BA9-35DF-417E-A6D9-47CBB7B7FC1E}"/>
              </a:ext>
            </a:extLst>
          </p:cNvPr>
          <p:cNvGrpSpPr/>
          <p:nvPr/>
        </p:nvGrpSpPr>
        <p:grpSpPr>
          <a:xfrm>
            <a:off x="5380445" y="5217541"/>
            <a:ext cx="3591597" cy="1259459"/>
            <a:chOff x="5355090" y="3505071"/>
            <a:chExt cx="3571875" cy="108601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AC6631-7B5C-4108-8E1A-C6DDCB04C55D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62B2A6F-0CDF-4BC5-8848-1B21B963E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8757"/>
            <a:stretch/>
          </p:blipFill>
          <p:spPr>
            <a:xfrm>
              <a:off x="5355090" y="3505071"/>
              <a:ext cx="3571875" cy="108601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6AA5DD-C0C8-498D-B191-BE0C62EC77E7}"/>
              </a:ext>
            </a:extLst>
          </p:cNvPr>
          <p:cNvGrpSpPr/>
          <p:nvPr/>
        </p:nvGrpSpPr>
        <p:grpSpPr>
          <a:xfrm>
            <a:off x="5389053" y="4205554"/>
            <a:ext cx="3591597" cy="1011987"/>
            <a:chOff x="5355090" y="3505070"/>
            <a:chExt cx="3571875" cy="111917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5FAB756-D7C8-402A-BF37-2B0BE3788BF1}"/>
                </a:ext>
              </a:extLst>
            </p:cNvPr>
            <p:cNvSpPr/>
            <p:nvPr/>
          </p:nvSpPr>
          <p:spPr>
            <a:xfrm>
              <a:off x="5586549" y="3668493"/>
              <a:ext cx="3065417" cy="707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A888B8-4B69-4E33-80CF-1A13CFDCA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231" b="6467"/>
            <a:stretch/>
          </p:blipFill>
          <p:spPr>
            <a:xfrm>
              <a:off x="5355090" y="3505070"/>
              <a:ext cx="3571875" cy="111917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4895850" y="321271"/>
            <a:ext cx="31734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01</a:t>
            </a:r>
            <a:endParaRPr lang="en-US" altLang="ko-KR" sz="10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 신조어</a:t>
            </a:r>
            <a:endParaRPr lang="en-US" altLang="ko-KR" sz="17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배민맛을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들어본적</a:t>
            </a:r>
            <a:r>
              <a:rPr lang="ko-KR" altLang="en-US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있나요</a:t>
            </a:r>
            <a:r>
              <a:rPr lang="en-US" altLang="ko-KR" sz="17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5449044" y="1567022"/>
            <a:ext cx="4103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어떤 상황에서 쓰이는 용어일까요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음식을 골라 주문해 먹었지만 자극적이고 배만 찰 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만족스럽지 않아 허탈감과 후회심을 느끼는 상황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 만화로 재현한 상황에서 쓰일 수 있는 신조어입니다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물론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국어사전 혹은 사회 전반적으로 공유된 단어가 아닌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SNS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떠도는 신조어이기에 대수롭지 않게 넘어갈 수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46EBE0-1DE8-4510-BB4F-BAC075B73F58}"/>
              </a:ext>
            </a:extLst>
          </p:cNvPr>
          <p:cNvSpPr/>
          <p:nvPr/>
        </p:nvSpPr>
        <p:spPr>
          <a:xfrm>
            <a:off x="0" y="0"/>
            <a:ext cx="4401496" cy="7559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C0A81-1D3E-450A-96CA-311BE48A0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32" b="97204" l="8811" r="93238">
                        <a14:foregroundMark x1="53689" y1="72043" x2="54918" y2="92688"/>
                        <a14:foregroundMark x1="73156" y1="70538" x2="77459" y2="87527"/>
                        <a14:foregroundMark x1="69057" y1="81720" x2="67008" y2="91183"/>
                        <a14:foregroundMark x1="63320" y1="79785" x2="62500" y2="94624"/>
                        <a14:foregroundMark x1="65369" y1="87527" x2="69262" y2="97634"/>
                        <a14:foregroundMark x1="72541" y1="91828" x2="72541" y2="91828"/>
                        <a14:foregroundMark x1="84221" y1="64301" x2="83983" y2="64301"/>
                        <a14:foregroundMark x1="87071" y1="64177" x2="86680" y2="64086"/>
                        <a14:foregroundMark x1="90369" y1="64946" x2="87567" y2="64293"/>
                        <a14:foregroundMark x1="87613" y1="61442" x2="86475" y2="61505"/>
                        <a14:foregroundMark x1="89643" y1="61330" x2="88250" y2="61407"/>
                        <a14:foregroundMark x1="85656" y1="61290" x2="84016" y2="61290"/>
                        <a14:foregroundMark x1="82424" y1="49193" x2="82692" y2="49077"/>
                        <a14:foregroundMark x1="79303" y1="50538" x2="81261" y2="49694"/>
                        <a14:foregroundMark x1="52049" y1="27312" x2="58607" y2="30538"/>
                        <a14:foregroundMark x1="33811" y1="72258" x2="35451" y2="76129"/>
                        <a14:foregroundMark x1="28689" y1="38280" x2="28689" y2="38280"/>
                        <a14:foregroundMark x1="30533" y1="31828" x2="30533" y2="31828"/>
                        <a14:foregroundMark x1="37383" y1="30085" x2="38115" y2="31183"/>
                        <a14:foregroundMark x1="36247" y1="28383" x2="36895" y2="29354"/>
                        <a14:foregroundMark x1="34818" y1="26240" x2="34913" y2="26383"/>
                        <a14:foregroundMark x1="32377" y1="22581" x2="33556" y2="24347"/>
                        <a14:foregroundMark x1="56967" y1="22581" x2="56762" y2="24731"/>
                        <a14:foregroundMark x1="53279" y1="22151" x2="52869" y2="23656"/>
                        <a14:foregroundMark x1="46926" y1="24301" x2="46926" y2="26237"/>
                        <a14:foregroundMark x1="68852" y1="21935" x2="66189" y2="27312"/>
                        <a14:foregroundMark x1="73770" y1="28387" x2="72746" y2="29677"/>
                        <a14:foregroundMark x1="77894" y1="35948" x2="77459" y2="36344"/>
                        <a14:foregroundMark x1="78784" y1="35139" x2="78405" y2="35484"/>
                        <a14:foregroundMark x1="80188" y1="33862" x2="80098" y2="33943"/>
                        <a14:foregroundMark x1="81321" y1="32831" x2="81189" y2="32952"/>
                        <a14:foregroundMark x1="81624" y1="37972" x2="78484" y2="40430"/>
                        <a14:foregroundMark x1="83148" y1="36779" x2="83032" y2="36870"/>
                        <a14:foregroundMark x1="91393" y1="30323" x2="83946" y2="36154"/>
                        <a14:foregroundMark x1="34221" y1="80430" x2="29289" y2="86226"/>
                        <a14:foregroundMark x1="29098" y1="77849" x2="24385" y2="82366"/>
                        <a14:foregroundMark x1="26074" y1="66008" x2="27459" y2="65806"/>
                        <a14:foregroundMark x1="27839" y1="63011" x2="31148" y2="63011"/>
                        <a14:foregroundMark x1="31148" y1="63011" x2="31967" y2="62581"/>
                        <a14:foregroundMark x1="26052" y1="55045" x2="27254" y2="55484"/>
                        <a14:foregroundMark x1="26223" y1="47574" x2="26434" y2="47742"/>
                        <a14:foregroundMark x1="21311" y1="43656" x2="23692" y2="45555"/>
                        <a14:foregroundMark x1="26230" y1="36989" x2="28893" y2="39785"/>
                        <a14:foregroundMark x1="25410" y1="26452" x2="33197" y2="36344"/>
                        <a14:foregroundMark x1="81967" y1="85376" x2="79918" y2="96774"/>
                        <a14:foregroundMark x1="87213" y1="92258" x2="83607" y2="89892"/>
                        <a14:foregroundMark x1="88196" y1="92903" x2="87213" y2="92258"/>
                        <a14:foregroundMark x1="90164" y1="94194" x2="88196" y2="92903"/>
                        <a14:foregroundMark x1="84770" y1="82726" x2="80533" y2="80430"/>
                        <a14:foregroundMark x1="85460" y1="83099" x2="85297" y2="83011"/>
                        <a14:foregroundMark x1="82172" y1="45161" x2="85742" y2="43154"/>
                        <a14:foregroundMark x1="24180" y1="90538" x2="24180" y2="90538"/>
                        <a14:foregroundMark x1="85041" y1="64516" x2="84094" y2="64516"/>
                        <a14:foregroundMark x1="83607" y1="31613" x2="83607" y2="31613"/>
                        <a14:foregroundMark x1="89139" y1="40860" x2="89139" y2="40860"/>
                        <a14:foregroundMark x1="88525" y1="41505" x2="88525" y2="41505"/>
                        <a14:foregroundMark x1="90164" y1="40860" x2="90164" y2="40860"/>
                        <a14:foregroundMark x1="91189" y1="39785" x2="91189" y2="39785"/>
                        <a14:foregroundMark x1="92213" y1="39140" x2="92213" y2="39140"/>
                        <a14:foregroundMark x1="90779" y1="45161" x2="90779" y2="45161"/>
                        <a14:foregroundMark x1="92008" y1="44516" x2="92008" y2="44516"/>
                        <a14:foregroundMark x1="90164" y1="45161" x2="90164" y2="45161"/>
                        <a14:foregroundMark x1="89139" y1="45806" x2="89139" y2="45806"/>
                        <a14:foregroundMark x1="88115" y1="46022" x2="88115" y2="46022"/>
                        <a14:foregroundMark x1="87295" y1="46667" x2="87295" y2="46667"/>
                        <a14:foregroundMark x1="86270" y1="47097" x2="86270" y2="47097"/>
                        <a14:foregroundMark x1="85451" y1="47312" x2="85451" y2="47312"/>
                        <a14:foregroundMark x1="84426" y1="47957" x2="84426" y2="47957"/>
                        <a14:foregroundMark x1="87705" y1="54839" x2="87705" y2="54839"/>
                        <a14:foregroundMark x1="87705" y1="54839" x2="87705" y2="54839"/>
                        <a14:foregroundMark x1="88730" y1="54839" x2="88730" y2="54839"/>
                        <a14:foregroundMark x1="90369" y1="54839" x2="90369" y2="54839"/>
                        <a14:foregroundMark x1="91598" y1="54839" x2="91598" y2="54839"/>
                        <a14:foregroundMark x1="92213" y1="54839" x2="92213" y2="54839"/>
                        <a14:foregroundMark x1="86066" y1="55484" x2="86066" y2="55484"/>
                        <a14:foregroundMark x1="91598" y1="61720" x2="91598" y2="61720"/>
                        <a14:foregroundMark x1="82377" y1="70753" x2="82681" y2="70912"/>
                        <a14:foregroundMark x1="23156" y1="54624" x2="23156" y2="54624"/>
                        <a14:foregroundMark x1="22541" y1="54194" x2="22541" y2="54194"/>
                        <a14:foregroundMark x1="21926" y1="54409" x2="21926" y2="54409"/>
                        <a14:foregroundMark x1="25205" y1="55054" x2="25205" y2="55054"/>
                        <a14:foregroundMark x1="82377" y1="70538" x2="82377" y2="70538"/>
                        <a14:foregroundMark x1="82377" y1="70753" x2="82377" y2="70753"/>
                        <a14:foregroundMark x1="84631" y1="71613" x2="82582" y2="70753"/>
                        <a14:foregroundMark x1="88525" y1="83871" x2="88525" y2="83871"/>
                        <a14:foregroundMark x1="89754" y1="84301" x2="89754" y2="84301"/>
                        <a14:foregroundMark x1="90779" y1="84946" x2="90779" y2="84946"/>
                        <a14:foregroundMark x1="22746" y1="62366" x2="23566" y2="62151"/>
                        <a14:foregroundMark x1="19672" y1="62581" x2="20902" y2="62581"/>
                        <a14:foregroundMark x1="23156" y1="62796" x2="21516" y2="62366"/>
                        <a14:foregroundMark x1="20492" y1="67312" x2="20902" y2="67312"/>
                        <a14:foregroundMark x1="22336" y1="66667" x2="25820" y2="66022"/>
                        <a14:foregroundMark x1="33607" y1="24516" x2="35041" y2="27527"/>
                        <a14:foregroundMark x1="86475" y1="82151" x2="85246" y2="81505"/>
                        <a14:backgroundMark x1="87910" y1="43656" x2="87005" y2="43893"/>
                        <a14:backgroundMark x1="85656" y1="83441" x2="85656" y2="83441"/>
                        <a14:backgroundMark x1="85246" y1="83011" x2="85246" y2="83011"/>
                        <a14:backgroundMark x1="88115" y1="84731" x2="88115" y2="84731"/>
                        <a14:backgroundMark x1="88525" y1="85161" x2="88525" y2="85161"/>
                        <a14:backgroundMark x1="88934" y1="85376" x2="88934" y2="85376"/>
                        <a14:backgroundMark x1="89139" y1="85591" x2="89139" y2="85591"/>
                        <a14:backgroundMark x1="89549" y1="85806" x2="89549" y2="85806"/>
                        <a14:backgroundMark x1="89754" y1="85806" x2="89754" y2="85806"/>
                        <a14:backgroundMark x1="86680" y1="92903" x2="86680" y2="92903"/>
                        <a14:backgroundMark x1="86680" y1="92258" x2="86680" y2="92258"/>
                        <a14:backgroundMark x1="86680" y1="92258" x2="86680" y2="92258"/>
                        <a14:backgroundMark x1="24385" y1="93978" x2="28074" y2="90968"/>
                        <a14:backgroundMark x1="27356" y1="90538" x2="29918" y2="88387"/>
                        <a14:backgroundMark x1="22746" y1="94409" x2="27356" y2="90538"/>
                        <a14:backgroundMark x1="77664" y1="35484" x2="77664" y2="35484"/>
                        <a14:backgroundMark x1="78074" y1="35484" x2="78893" y2="34409"/>
                        <a14:backgroundMark x1="81148" y1="32903" x2="79918" y2="33548"/>
                        <a14:backgroundMark x1="81763" y1="31613" x2="81148" y2="32043"/>
                        <a14:backgroundMark x1="82992" y1="30753" x2="81763" y2="31613"/>
                        <a14:backgroundMark x1="83402" y1="30538" x2="82377" y2="31398"/>
                        <a14:backgroundMark x1="82172" y1="31613" x2="81148" y2="32688"/>
                        <a14:backgroundMark x1="79918" y1="33763" x2="78484" y2="34839"/>
                        <a14:backgroundMark x1="90837" y1="46667" x2="91598" y2="46237"/>
                        <a14:backgroundMark x1="90076" y1="47097" x2="90837" y2="46667"/>
                        <a14:backgroundMark x1="89695" y1="47312" x2="90076" y2="47097"/>
                        <a14:backgroundMark x1="88934" y1="47742" x2="89695" y2="47312"/>
                        <a14:backgroundMark x1="86270" y1="47742" x2="86885" y2="47742"/>
                        <a14:backgroundMark x1="88115" y1="47312" x2="88115" y2="47312"/>
                        <a14:backgroundMark x1="88115" y1="46452" x2="88934" y2="46452"/>
                        <a14:backgroundMark x1="83197" y1="49677" x2="85656" y2="48602"/>
                        <a14:backgroundMark x1="82787" y1="49892" x2="83197" y2="49677"/>
                        <a14:backgroundMark x1="82582" y1="49892" x2="84016" y2="49032"/>
                        <a14:backgroundMark x1="82377" y1="49677" x2="83197" y2="49462"/>
                        <a14:backgroundMark x1="84016" y1="46022" x2="84016" y2="46667"/>
                        <a14:backgroundMark x1="85963" y1="45161" x2="87500" y2="43871"/>
                        <a14:backgroundMark x1="85451" y1="45591" x2="85963" y2="45161"/>
                        <a14:backgroundMark x1="84836" y1="45161" x2="85861" y2="44516"/>
                        <a14:backgroundMark x1="87090" y1="44086" x2="90164" y2="43011"/>
                        <a14:backgroundMark x1="86680" y1="56559" x2="88730" y2="56559"/>
                        <a14:backgroundMark x1="86475" y1="56559" x2="86885" y2="56559"/>
                        <a14:backgroundMark x1="86475" y1="56559" x2="87500" y2="56344"/>
                        <a14:backgroundMark x1="85861" y1="56559" x2="87705" y2="56559"/>
                        <a14:backgroundMark x1="89959" y1="56559" x2="91189" y2="56344"/>
                        <a14:backgroundMark x1="89959" y1="56344" x2="90574" y2="56344"/>
                        <a14:backgroundMark x1="88320" y1="56344" x2="91393" y2="56129"/>
                        <a14:backgroundMark x1="92008" y1="55914" x2="93443" y2="55484"/>
                        <a14:backgroundMark x1="91393" y1="57204" x2="92418" y2="56344"/>
                        <a14:backgroundMark x1="93033" y1="55699" x2="92828" y2="55699"/>
                        <a14:backgroundMark x1="92418" y1="56129" x2="91598" y2="55699"/>
                        <a14:backgroundMark x1="92828" y1="56344" x2="92008" y2="55484"/>
                        <a14:backgroundMark x1="86270" y1="63656" x2="86885" y2="63656"/>
                        <a14:backgroundMark x1="87705" y1="63441" x2="88115" y2="63656"/>
                        <a14:backgroundMark x1="84426" y1="65161" x2="82992" y2="64731"/>
                        <a14:backgroundMark x1="82418" y1="70538" x2="82295" y2="70753"/>
                        <a14:backgroundMark x1="26025" y1="49247" x2="24385" y2="47312"/>
                        <a14:backgroundMark x1="26025" y1="48817" x2="25000" y2="47742"/>
                        <a14:backgroundMark x1="25615" y1="49462" x2="25410" y2="47742"/>
                        <a14:backgroundMark x1="26639" y1="49247" x2="25205" y2="47312"/>
                        <a14:backgroundMark x1="26639" y1="48602" x2="26230" y2="48172"/>
                        <a14:backgroundMark x1="22746" y1="53548" x2="24590" y2="53763"/>
                        <a14:backgroundMark x1="25820" y1="54624" x2="26230" y2="54839"/>
                        <a14:backgroundMark x1="25410" y1="54409" x2="25820" y2="54624"/>
                        <a14:backgroundMark x1="25001" y1="54194" x2="25410" y2="54409"/>
                        <a14:backgroundMark x1="24180" y1="53763" x2="25001" y2="54194"/>
                        <a14:backgroundMark x1="82582" y1="72043" x2="83374" y2="72375"/>
                        <a14:backgroundMark x1="85451" y1="72903" x2="85162" y2="72701"/>
                        <a14:backgroundMark x1="88027" y1="84946" x2="87500" y2="84516"/>
                        <a14:backgroundMark x1="91189" y1="87527" x2="88027" y2="84946"/>
                        <a14:backgroundMark x1="91598" y1="87312" x2="89959" y2="86452"/>
                        <a14:backgroundMark x1="92213" y1="87312" x2="90984" y2="86667"/>
                        <a14:backgroundMark x1="27101" y1="63674" x2="27459" y2="63656"/>
                        <a14:backgroundMark x1="23705" y1="63844" x2="23882" y2="63835"/>
                        <a14:backgroundMark x1="27664" y1="63656" x2="27664" y2="63656"/>
                        <a14:backgroundMark x1="27664" y1="63226" x2="27664" y2="63226"/>
                        <a14:backgroundMark x1="21721" y1="63656" x2="20249" y2="63656"/>
                        <a14:backgroundMark x1="19446" y1="62954" x2="17418" y2="62796"/>
                        <a14:backgroundMark x1="21926" y1="63146" x2="20620" y2="63045"/>
                        <a14:backgroundMark x1="37090" y1="29247" x2="36149" y2="26988"/>
                        <a14:backgroundMark x1="36122" y1="27001" x2="36680" y2="28172"/>
                        <a14:backgroundMark x1="34016" y1="24086" x2="34119" y2="24267"/>
                        <a14:backgroundMark x1="86680" y1="84731" x2="86066" y2="83871"/>
                        <a14:backgroundMark x1="86163" y1="83463" x2="85246" y2="82581"/>
                        <a14:backgroundMark x1="85451" y1="83441" x2="84631" y2="82366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637"/>
          <a:stretch/>
        </p:blipFill>
        <p:spPr>
          <a:xfrm>
            <a:off x="542581" y="3903406"/>
            <a:ext cx="3697584" cy="3656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A5B90A-0C2A-4C33-AF79-5D2368C458E0}"/>
              </a:ext>
            </a:extLst>
          </p:cNvPr>
          <p:cNvSpPr txBox="1"/>
          <p:nvPr/>
        </p:nvSpPr>
        <p:spPr>
          <a:xfrm>
            <a:off x="458220" y="397603"/>
            <a:ext cx="33173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</a:t>
            </a:r>
            <a:endParaRPr lang="ko-KR" altLang="en-US" sz="771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264E35C-0E55-405B-90D3-577669D18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86" r="3064" b="4652"/>
          <a:stretch/>
        </p:blipFill>
        <p:spPr>
          <a:xfrm>
            <a:off x="5558342" y="5311351"/>
            <a:ext cx="3209238" cy="10119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5AD87F-F01E-406C-B32E-FFA15BE3F606}"/>
              </a:ext>
            </a:extLst>
          </p:cNvPr>
          <p:cNvGrpSpPr/>
          <p:nvPr/>
        </p:nvGrpSpPr>
        <p:grpSpPr>
          <a:xfrm>
            <a:off x="5380445" y="3219327"/>
            <a:ext cx="3591597" cy="1072101"/>
            <a:chOff x="5445723" y="3431178"/>
            <a:chExt cx="3957357" cy="113320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F62EFE5-4D95-4FBB-8061-1CDF36BA6A0A}"/>
                </a:ext>
              </a:extLst>
            </p:cNvPr>
            <p:cNvGrpSpPr/>
            <p:nvPr/>
          </p:nvGrpSpPr>
          <p:grpSpPr>
            <a:xfrm>
              <a:off x="5445723" y="3431178"/>
              <a:ext cx="3957357" cy="1133201"/>
              <a:chOff x="5355090" y="3438589"/>
              <a:chExt cx="3571875" cy="118565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0ADF916-53A7-4A4D-8868-8497AAA3487A}"/>
                  </a:ext>
                </a:extLst>
              </p:cNvPr>
              <p:cNvSpPr/>
              <p:nvPr/>
            </p:nvSpPr>
            <p:spPr>
              <a:xfrm>
                <a:off x="5586549" y="3668493"/>
                <a:ext cx="3065417" cy="707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4A9E1AB-B10E-4D30-82FB-3AFC821A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638" b="6468"/>
              <a:stretch/>
            </p:blipFill>
            <p:spPr>
              <a:xfrm>
                <a:off x="5355090" y="3438589"/>
                <a:ext cx="3571875" cy="1185659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E92B5B-BFD2-4348-8860-727E3F32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5976" y="3632669"/>
              <a:ext cx="3507581" cy="730218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54E0DB34-EED8-49DE-B6F0-103ED3521F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39" b="2780"/>
          <a:stretch/>
        </p:blipFill>
        <p:spPr>
          <a:xfrm>
            <a:off x="5571265" y="4353325"/>
            <a:ext cx="3124260" cy="6481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D97D2F-25F8-4298-8EEA-E35D8082499D}"/>
              </a:ext>
            </a:extLst>
          </p:cNvPr>
          <p:cNvSpPr txBox="1"/>
          <p:nvPr/>
        </p:nvSpPr>
        <p:spPr>
          <a:xfrm>
            <a:off x="5457357" y="6582872"/>
            <a:ext cx="598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다수의 사용자들이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배민맛을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경험하고 공감 하는게 문제입니다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BEAE0-55AA-4E91-A6EE-E0F90AF82078}"/>
              </a:ext>
            </a:extLst>
          </p:cNvPr>
          <p:cNvSpPr txBox="1"/>
          <p:nvPr/>
        </p:nvSpPr>
        <p:spPr>
          <a:xfrm>
            <a:off x="-1522013" y="2577270"/>
            <a:ext cx="572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신중히 음식을 골라 주문했지만 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자신이 원하던 맛을 느낄 수 없고 허탈감과 후회심을 느끼며</a:t>
            </a:r>
            <a:endParaRPr lang="en-US" altLang="ko-KR" sz="1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배달음식을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끊어야지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등등의 기분을 포함하는 용어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85562-F0EE-4E74-8D57-A849688E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6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8E863-DCF5-4324-982D-D530A38B7AC9}"/>
              </a:ext>
            </a:extLst>
          </p:cNvPr>
          <p:cNvSpPr txBox="1"/>
          <p:nvPr/>
        </p:nvSpPr>
        <p:spPr>
          <a:xfrm>
            <a:off x="861119" y="87732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왜 유독 배민에게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304E7-DB9E-4391-8315-B47617ADA1F2}"/>
              </a:ext>
            </a:extLst>
          </p:cNvPr>
          <p:cNvSpPr txBox="1"/>
          <p:nvPr/>
        </p:nvSpPr>
        <p:spPr>
          <a:xfrm>
            <a:off x="124765" y="2842221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배달이라 쓰고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배민이라 읽는다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37B2F-C488-4240-9BE2-799507742BC3}"/>
              </a:ext>
            </a:extLst>
          </p:cNvPr>
          <p:cNvSpPr txBox="1"/>
          <p:nvPr/>
        </p:nvSpPr>
        <p:spPr>
          <a:xfrm>
            <a:off x="1237344" y="2822429"/>
            <a:ext cx="4450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내에서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꾸준하게 점유율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위를 지키고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벌써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2011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년에서 부터 횟수로만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10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동안 최고를 유지한다는 것은 그 기업이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곧 기준이 된다는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말이기도 합니다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.‘ </a:t>
            </a:r>
            <a:r>
              <a:rPr lang="ko-KR" altLang="en-US" sz="1200" spc="-132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200" spc="-132">
                <a:latin typeface="-윤고딕320" panose="02030504000101010101" pitchFamily="18" charset="-127"/>
                <a:ea typeface="-윤고딕320" panose="02030504000101010101" pitchFamily="18" charset="-127"/>
              </a:rPr>
              <a:t>퀵커머스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총성 없는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전쟁속에서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어떤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방식이 정답인지는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아무도  모르지만 처음과 </a:t>
            </a:r>
            <a:endParaRPr lang="en-US" altLang="ko-KR" sz="12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끝에는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항상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배달의 보통명사가 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 선택의 불편함이 유독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크게 대표 되는 건 당연한 게 아닐까요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      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0D4E08-B29B-4340-BD6D-18277D29AD56}"/>
              </a:ext>
            </a:extLst>
          </p:cNvPr>
          <p:cNvCxnSpPr>
            <a:cxnSpLocks/>
          </p:cNvCxnSpPr>
          <p:nvPr/>
        </p:nvCxnSpPr>
        <p:spPr>
          <a:xfrm>
            <a:off x="1231901" y="6367745"/>
            <a:ext cx="37029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64AF2-7BD6-4B18-BF0F-85F1815E460B}"/>
              </a:ext>
            </a:extLst>
          </p:cNvPr>
          <p:cNvGrpSpPr/>
          <p:nvPr/>
        </p:nvGrpSpPr>
        <p:grpSpPr>
          <a:xfrm>
            <a:off x="992900" y="5130753"/>
            <a:ext cx="4434097" cy="1229952"/>
            <a:chOff x="977166" y="4382488"/>
            <a:chExt cx="4434097" cy="12299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5A4033-A803-4CCC-9D8B-4440F3DA3CE1}"/>
                </a:ext>
              </a:extLst>
            </p:cNvPr>
            <p:cNvSpPr txBox="1"/>
            <p:nvPr/>
          </p:nvSpPr>
          <p:spPr>
            <a:xfrm>
              <a:off x="3722184" y="5292794"/>
              <a:ext cx="16890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2021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년 </a:t>
              </a:r>
              <a:r>
                <a:rPr lang="en-US" altLang="ko-KR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월 기준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EE74FF-CF0D-45B3-A67A-0D89991C819B}"/>
                </a:ext>
              </a:extLst>
            </p:cNvPr>
            <p:cNvGrpSpPr/>
            <p:nvPr/>
          </p:nvGrpSpPr>
          <p:grpSpPr>
            <a:xfrm>
              <a:off x="977166" y="4382488"/>
              <a:ext cx="3224392" cy="1229952"/>
              <a:chOff x="955921" y="4426947"/>
              <a:chExt cx="3224392" cy="1229952"/>
            </a:xfrm>
          </p:grpSpPr>
          <p:graphicFrame>
            <p:nvGraphicFramePr>
              <p:cNvPr id="15" name="차트 14">
                <a:extLst>
                  <a:ext uri="{FF2B5EF4-FFF2-40B4-BE49-F238E27FC236}">
                    <a16:creationId xmlns:a16="http://schemas.microsoft.com/office/drawing/2014/main" id="{F75E5151-D5B0-4CEC-9F79-A8EF0B505652}"/>
                  </a:ext>
                </a:extLst>
              </p:cNvPr>
              <p:cNvGraphicFramePr/>
              <p:nvPr/>
            </p:nvGraphicFramePr>
            <p:xfrm>
              <a:off x="2417983" y="4426947"/>
              <a:ext cx="1758815" cy="12299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0EF11D-D3B8-49F3-BAFB-D6E9C1B30419}"/>
                  </a:ext>
                </a:extLst>
              </p:cNvPr>
              <p:cNvSpPr txBox="1"/>
              <p:nvPr/>
            </p:nvSpPr>
            <p:spPr>
              <a:xfrm>
                <a:off x="955921" y="4600054"/>
                <a:ext cx="1689079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주요 </a:t>
                </a:r>
                <a:r>
                  <a:rPr lang="ko-KR" altLang="en-US" sz="1403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배달앱</a:t>
                </a:r>
                <a:endParaRPr lang="en-US" altLang="ko-KR" sz="1403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pPr algn="r"/>
                <a:r>
                  <a:rPr lang="ko-KR" altLang="en-US" sz="1403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시장 점유율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0C560A-DDFE-42D3-A387-A1C596C4F545}"/>
                  </a:ext>
                </a:extLst>
              </p:cNvPr>
              <p:cNvSpPr txBox="1"/>
              <p:nvPr/>
            </p:nvSpPr>
            <p:spPr>
              <a:xfrm>
                <a:off x="3279623" y="4862113"/>
                <a:ext cx="900690" cy="24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5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</a:t>
                </a:r>
                <a:r>
                  <a:rPr lang="en-US" altLang="ko-KR" sz="614" dirty="0">
                    <a:solidFill>
                      <a:schemeClr val="bg1"/>
                    </a:solidFill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965" dirty="0">
                  <a:solidFill>
                    <a:schemeClr val="bg1"/>
                  </a:solidFill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140F3-2CAD-4F3F-9780-A211475C5B1D}"/>
                  </a:ext>
                </a:extLst>
              </p:cNvPr>
              <p:cNvSpPr txBox="1"/>
              <p:nvPr/>
            </p:nvSpPr>
            <p:spPr>
              <a:xfrm>
                <a:off x="1558264" y="5206221"/>
                <a:ext cx="1584033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5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65.99 </a:t>
                </a:r>
                <a:r>
                  <a:rPr lang="en-US" altLang="ko-KR" sz="1403" b="1" dirty="0">
                    <a:latin typeface="배민 을지로10년후체" panose="020B0600000101010101" pitchFamily="50" charset="-127"/>
                    <a:ea typeface="배민 을지로10년후체" panose="020B0600000101010101" pitchFamily="50" charset="-127"/>
                  </a:rPr>
                  <a:t>%</a:t>
                </a:r>
                <a:endParaRPr lang="ko-KR" altLang="en-US" sz="2105" b="1" dirty="0">
                  <a:latin typeface="배민 을지로10년후체" panose="020B0600000101010101" pitchFamily="50" charset="-127"/>
                  <a:ea typeface="배민 을지로10년후체" panose="020B0600000101010101" pitchFamily="50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53EB83-CCA8-464E-BA5F-6087F193C522}"/>
              </a:ext>
            </a:extLst>
          </p:cNvPr>
          <p:cNvSpPr txBox="1"/>
          <p:nvPr/>
        </p:nvSpPr>
        <p:spPr>
          <a:xfrm>
            <a:off x="1365364" y="1907407"/>
            <a:ext cx="43226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사실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배민맛은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 민족만의 문제는 아닙니다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배달 업계 모두가 공유하는 </a:t>
            </a:r>
            <a:r>
              <a:rPr lang="ko-KR" altLang="en-US" sz="14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불편함이죠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하지만 왜 유독 </a:t>
            </a:r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배민에게 </a:t>
            </a:r>
            <a:endParaRPr lang="en-US" altLang="ko-KR" sz="14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더 </a:t>
            </a:r>
            <a:r>
              <a:rPr lang="ko-KR" altLang="en-US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불평하는 걸까요</a:t>
            </a:r>
            <a:r>
              <a:rPr lang="en-US" altLang="ko-KR" sz="1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11091-09A5-41B4-97F0-4FDA3A04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4" r="7857"/>
          <a:stretch/>
        </p:blipFill>
        <p:spPr>
          <a:xfrm>
            <a:off x="6185116" y="-1"/>
            <a:ext cx="4613174" cy="75596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A62CFE-559F-4C4C-BE4A-A14F40E45E4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1E42D-4FA4-4D0F-9FC9-BC9CF425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6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D64CA0B-36E4-42ED-A09F-4D697EB81902}"/>
              </a:ext>
            </a:extLst>
          </p:cNvPr>
          <p:cNvSpPr txBox="1"/>
          <p:nvPr/>
        </p:nvSpPr>
        <p:spPr>
          <a:xfrm>
            <a:off x="1856549" y="2960912"/>
            <a:ext cx="427523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3F3824-6082-499B-AE8C-F2E7EBB7C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t="19416" r="33718" b="65774"/>
          <a:stretch/>
        </p:blipFill>
        <p:spPr>
          <a:xfrm>
            <a:off x="1674511" y="1950173"/>
            <a:ext cx="2267399" cy="9078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20300B2-7BD4-4E8B-9B24-7FFAEDF7FE7E}"/>
              </a:ext>
            </a:extLst>
          </p:cNvPr>
          <p:cNvSpPr txBox="1"/>
          <p:nvPr/>
        </p:nvSpPr>
        <p:spPr>
          <a:xfrm>
            <a:off x="912306" y="2091925"/>
            <a:ext cx="152440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고민이</a:t>
            </a:r>
            <a:endParaRPr lang="en-US" altLang="ko-KR" sz="1052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불편함으로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4C1EDB4-010D-4EB7-B67E-AD589C661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1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18" y="3835568"/>
            <a:ext cx="2321647" cy="1518561"/>
          </a:xfrm>
          <a:prstGeom prst="rect">
            <a:avLst/>
          </a:prstGeom>
          <a:ln>
            <a:noFill/>
          </a:ln>
          <a:effectLst>
            <a:outerShdw blurRad="152400" dist="139700" dir="4440000" sx="98000" sy="98000" algn="tl" rotWithShape="0">
              <a:srgbClr val="333333">
                <a:alpha val="36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47DB46-61A7-484F-A686-D9B466EA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92" y="4471941"/>
            <a:ext cx="91394" cy="8377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B8187AF-0C0D-414C-9A14-DDAA5921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66" y="4646871"/>
            <a:ext cx="91394" cy="8377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C85D3B5-5054-455E-B8BA-B3D1A586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16" y="4984124"/>
            <a:ext cx="91394" cy="8377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A39602-2665-4A7A-846C-EC8E9B38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46" y="4975260"/>
            <a:ext cx="91394" cy="8377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562F367-67E1-4E25-A4D4-50D46650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817" y="5132956"/>
            <a:ext cx="91394" cy="8377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D6AA51B-0BEF-472A-AE4A-38094CF7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369" y="5132957"/>
            <a:ext cx="91394" cy="8377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CE2092A-FD74-4674-BEC6-C0B461B7B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913" y="4949625"/>
            <a:ext cx="91394" cy="8377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83090CF-3A7B-4A8B-BA12-83127F7F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10" y="4966881"/>
            <a:ext cx="91394" cy="83778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7034735-6ACE-4F09-97F3-2545AAE9C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68" y="4760677"/>
            <a:ext cx="91394" cy="8377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6A391D-F62F-4035-A3DA-8B1C2E24F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450" y="4519675"/>
            <a:ext cx="91394" cy="837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5C853E97-CF42-4ECF-A072-9F1F441A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98" y="4638527"/>
            <a:ext cx="91394" cy="8377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ABC8777-78F5-4CD8-9EC3-6970C6E98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499" y="4655592"/>
            <a:ext cx="91394" cy="8377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A4B113F-0D80-4D5B-9B87-DFC8AF279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4ED698A-F4EF-4502-8911-A2A346A9F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88" y="4865847"/>
            <a:ext cx="91394" cy="8377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84D2E5F-2750-4571-B9F0-9F981E61E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24" y="5041670"/>
            <a:ext cx="91394" cy="8377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4823916-12C8-4419-9592-11B4E286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730" y="5140179"/>
            <a:ext cx="91394" cy="837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5C1C5E1-77C3-41B7-9FE9-26DD3FF3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128" y="4742343"/>
            <a:ext cx="91394" cy="8377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68C8A30-D1DD-4174-9437-22EB17F8A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202BA99-4E8B-4431-B3D5-3F1B9E0B0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066" y="4731007"/>
            <a:ext cx="91394" cy="8377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0FB6EB1-1E17-42E8-BD35-C918866F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97925A-3584-4B10-A5E5-3942991DC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155" y="4615815"/>
            <a:ext cx="91394" cy="8377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4B84EAE-3C04-44C9-813D-D63B43FA9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3" y="4875312"/>
            <a:ext cx="91394" cy="8377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12D3271-3D56-40B2-A4F9-D057AF30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92" y="5059038"/>
            <a:ext cx="91394" cy="8377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C92C97BD-60D4-4467-9591-A0E87BCB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099" y="4886607"/>
            <a:ext cx="91394" cy="8377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B6F1F48-1776-4F59-90CB-E7046D29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87" y="4739236"/>
            <a:ext cx="91394" cy="83778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55E9ED1-E729-42FB-ACF8-6BFCA9036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18" y="5123409"/>
            <a:ext cx="91394" cy="8377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B3A128E-F00A-4D78-8805-5D9B22261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83" y="5006532"/>
            <a:ext cx="91394" cy="8377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19A6CF5-CDD5-4655-BBD5-75C37775E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660" y="4799332"/>
            <a:ext cx="91394" cy="8377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E38535A6-9740-4B57-A836-88EFBD8B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190" y="4842275"/>
            <a:ext cx="91394" cy="8377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E77CBF9-92E8-43C0-8B51-164D2EBEB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43" y="4480196"/>
            <a:ext cx="133739" cy="151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8A6495-039A-45BE-BF6A-A9EBB6992B20}"/>
              </a:ext>
            </a:extLst>
          </p:cNvPr>
          <p:cNvSpPr txBox="1"/>
          <p:nvPr/>
        </p:nvSpPr>
        <p:spPr>
          <a:xfrm>
            <a:off x="1837837" y="3671137"/>
            <a:ext cx="3583031" cy="17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송파구 방이동 </a:t>
            </a:r>
            <a:r>
              <a:rPr lang="en-US" altLang="ko-KR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44-2 </a:t>
            </a:r>
            <a:r>
              <a:rPr lang="ko-KR" altLang="en-US" sz="526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우아한형제들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3981B1-8704-4F6B-8D90-E925856C8485}"/>
              </a:ext>
            </a:extLst>
          </p:cNvPr>
          <p:cNvSpPr txBox="1"/>
          <p:nvPr/>
        </p:nvSpPr>
        <p:spPr>
          <a:xfrm>
            <a:off x="4559560" y="5577272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짜장면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142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374CC3-BEB2-430D-BB21-E7F9AF0FBC53}"/>
              </a:ext>
            </a:extLst>
          </p:cNvPr>
          <p:cNvSpPr txBox="1"/>
          <p:nvPr/>
        </p:nvSpPr>
        <p:spPr>
          <a:xfrm>
            <a:off x="4559559" y="6070810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1,870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2B9055-21CD-41DC-BD8D-C1FDBDA43E3A}"/>
              </a:ext>
            </a:extLst>
          </p:cNvPr>
          <p:cNvCxnSpPr>
            <a:cxnSpLocks/>
          </p:cNvCxnSpPr>
          <p:nvPr/>
        </p:nvCxnSpPr>
        <p:spPr>
          <a:xfrm>
            <a:off x="1894206" y="5546231"/>
            <a:ext cx="353921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388FDDA-FB30-4045-B460-D7DEE5E37859}"/>
              </a:ext>
            </a:extLst>
          </p:cNvPr>
          <p:cNvSpPr txBox="1"/>
          <p:nvPr/>
        </p:nvSpPr>
        <p:spPr>
          <a:xfrm>
            <a:off x="4559560" y="5822231"/>
            <a:ext cx="1423985" cy="22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국밥 </a:t>
            </a:r>
            <a:r>
              <a:rPr lang="en-US" altLang="ko-KR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198</a:t>
            </a:r>
            <a:r>
              <a:rPr lang="ko-KR" altLang="en-US" sz="877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02D9713-1B10-4111-A144-8B20E798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98" y="4653323"/>
            <a:ext cx="82694" cy="7580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4ECBE94-C6BA-4044-8299-2D8407E35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388" y="5609863"/>
            <a:ext cx="174511" cy="159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A90128-3D3A-46AF-9544-6F25CCF84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07" y="6058974"/>
            <a:ext cx="209671" cy="209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2E5E15-B601-4588-8CB0-C5D40155B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612" y="4074722"/>
            <a:ext cx="879058" cy="136277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DC31E2-8E01-4C4F-916A-168C4B310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2" y="5825788"/>
            <a:ext cx="250900" cy="22122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73FCAEE-5771-449B-A1BF-19532F5F5228}"/>
              </a:ext>
            </a:extLst>
          </p:cNvPr>
          <p:cNvSpPr txBox="1"/>
          <p:nvPr/>
        </p:nvSpPr>
        <p:spPr>
          <a:xfrm>
            <a:off x="897169" y="870664"/>
            <a:ext cx="3173422" cy="78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숫자가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맛을 대변하지 않으니까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802242-3250-431A-8F9C-7C13FB8B1B21}"/>
              </a:ext>
            </a:extLst>
          </p:cNvPr>
          <p:cNvSpPr txBox="1"/>
          <p:nvPr/>
        </p:nvSpPr>
        <p:spPr>
          <a:xfrm>
            <a:off x="1850388" y="3002592"/>
            <a:ext cx="53454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2020</a:t>
            </a:r>
            <a:r>
              <a:rPr lang="ko-KR" altLang="en-US" sz="15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년 누적 입점 업체 수 </a:t>
            </a:r>
            <a:endParaRPr lang="en-US" altLang="ko-KR" sz="15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en-US" altLang="ko-KR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140,000</a:t>
            </a:r>
            <a:r>
              <a:rPr lang="ko-KR" altLang="en-US" sz="20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여 곳  </a:t>
            </a:r>
            <a:endParaRPr lang="en-US" altLang="ko-KR" sz="20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FD7EEB-25B6-4A1E-BBAF-ED87F8087382}"/>
              </a:ext>
            </a:extLst>
          </p:cNvPr>
          <p:cNvSpPr txBox="1"/>
          <p:nvPr/>
        </p:nvSpPr>
        <p:spPr>
          <a:xfrm>
            <a:off x="4820055" y="2033096"/>
            <a:ext cx="4751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 많은 메뉴와 가게들 중 사용자는 많은 고민을 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당장 치킨을 먹으려 해도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1,800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여개의 가게들을 고려해야 하니까요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많은 가게들은 사용자의 선택지를 늘려줍니다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쉽고 빠르게 먹고 싶어하는 사용자에겐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선택의 장애를 주는 단점으로 작용합니다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배달의 민족은 업계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위 답게 제일 많은 가게와 메뉴를 보유하고 있죠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지금 이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순간에도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원하는 메뉴를 찾느라 피로 해집니다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765D358-3591-4664-858A-C9CF97963559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34A05-B47F-4FDF-AD06-8581C7AA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 descr="플라스틱이(가) 표시된 사진&#10;&#10;자동 생성된 설명">
            <a:extLst>
              <a:ext uri="{FF2B5EF4-FFF2-40B4-BE49-F238E27FC236}">
                <a16:creationId xmlns:a16="http://schemas.microsoft.com/office/drawing/2014/main" id="{E81A1644-696F-4CB4-A743-E2F2BDBCE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50" y="3931638"/>
            <a:ext cx="5218320" cy="45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FA46C566-6FF8-4D1E-BFF5-3970BB3864E9}"/>
              </a:ext>
            </a:extLst>
          </p:cNvPr>
          <p:cNvSpPr/>
          <p:nvPr/>
        </p:nvSpPr>
        <p:spPr>
          <a:xfrm rot="16200000">
            <a:off x="5143993" y="945197"/>
            <a:ext cx="7559675" cy="5669282"/>
          </a:xfrm>
          <a:prstGeom prst="flowChartManualInput">
            <a:avLst/>
          </a:prstGeom>
          <a:gradFill flip="none" rotWithShape="1">
            <a:gsLst>
              <a:gs pos="0">
                <a:srgbClr val="30D4D8"/>
              </a:gs>
              <a:gs pos="51000">
                <a:srgbClr val="2094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C8DE79-672C-4F93-836F-18B74172F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0" b="99340" l="5382" r="95494">
                        <a14:foregroundMark x1="14518" y1="15622" x2="13016" y2="31353"/>
                        <a14:foregroundMark x1="5882" y1="18152" x2="6884" y2="27173"/>
                        <a14:foregroundMark x1="9011" y1="13201" x2="5382" y2="23982"/>
                        <a14:foregroundMark x1="22653" y1="6821" x2="17647" y2="10121"/>
                        <a14:foregroundMark x1="32040" y1="3850" x2="17522" y2="12211"/>
                        <a14:foregroundMark x1="17522" y1="12211" x2="17522" y2="12211"/>
                        <a14:foregroundMark x1="34293" y1="3410" x2="42929" y2="9901"/>
                        <a14:foregroundMark x1="42929" y1="9901" x2="43054" y2="10121"/>
                        <a14:foregroundMark x1="38173" y1="22442" x2="33417" y2="35534"/>
                        <a14:foregroundMark x1="33417" y1="35534" x2="33417" y2="35534"/>
                        <a14:foregroundMark x1="45682" y1="22662" x2="50313" y2="29373"/>
                        <a14:foregroundMark x1="50313" y1="29373" x2="51940" y2="38174"/>
                        <a14:foregroundMark x1="39049" y1="27943" x2="40926" y2="50385"/>
                        <a14:foregroundMark x1="42053" y1="22442" x2="48561" y2="43674"/>
                        <a14:foregroundMark x1="45432" y1="21452" x2="47685" y2="42794"/>
                        <a14:foregroundMark x1="37297" y1="50165" x2="35670" y2="65017"/>
                        <a14:foregroundMark x1="18899" y1="64026" x2="18773" y2="75028"/>
                        <a14:foregroundMark x1="14518" y1="66667" x2="15144" y2="76348"/>
                        <a14:foregroundMark x1="15269" y1="61936" x2="9637" y2="78108"/>
                        <a14:foregroundMark x1="14018" y1="72827" x2="14894" y2="82728"/>
                        <a14:foregroundMark x1="19399" y1="72607" x2="27284" y2="78218"/>
                        <a14:foregroundMark x1="28035" y1="63586" x2="32165" y2="80638"/>
                        <a14:foregroundMark x1="41802" y1="67327" x2="46183" y2="77338"/>
                        <a14:foregroundMark x1="38673" y1="46975" x2="56571" y2="68427"/>
                        <a14:foregroundMark x1="51314" y1="53575" x2="62578" y2="74587"/>
                        <a14:foregroundMark x1="53567" y1="46535" x2="70839" y2="69417"/>
                        <a14:foregroundMark x1="57947" y1="49065" x2="70964" y2="62926"/>
                        <a14:foregroundMark x1="61577" y1="47855" x2="79725" y2="64466"/>
                        <a14:foregroundMark x1="63579" y1="45875" x2="80350" y2="60506"/>
                        <a14:foregroundMark x1="60576" y1="41914" x2="68836" y2="47635"/>
                        <a14:foregroundMark x1="80726" y1="63146" x2="80350" y2="70297"/>
                        <a14:foregroundMark x1="80350" y1="70297" x2="77347" y2="78878"/>
                        <a14:foregroundMark x1="81852" y1="77118" x2="73091" y2="90869"/>
                        <a14:foregroundMark x1="44931" y1="87019" x2="48936" y2="96480"/>
                        <a14:foregroundMark x1="24030" y1="88339" x2="42178" y2="92959"/>
                        <a14:foregroundMark x1="20150" y1="85149" x2="25657" y2="91859"/>
                        <a14:foregroundMark x1="29912" y1="91859" x2="42053" y2="94169"/>
                        <a14:foregroundMark x1="33292" y1="96480" x2="35044" y2="99340"/>
                        <a14:foregroundMark x1="61452" y1="93399" x2="55569" y2="98790"/>
                        <a14:foregroundMark x1="26533" y1="83278" x2="40551" y2="91419"/>
                        <a14:foregroundMark x1="20651" y1="80748" x2="27785" y2="86359"/>
                        <a14:foregroundMark x1="58949" y1="86139" x2="67584" y2="93069"/>
                        <a14:foregroundMark x1="70463" y1="90539" x2="62203" y2="97140"/>
                        <a14:foregroundMark x1="79349" y1="84708" x2="73967" y2="95820"/>
                        <a14:foregroundMark x1="82603" y1="78218" x2="83730" y2="85369"/>
                        <a14:foregroundMark x1="83730" y1="85369" x2="82603" y2="92739"/>
                        <a14:foregroundMark x1="85106" y1="72607" x2="87484" y2="91419"/>
                        <a14:foregroundMark x1="91364" y1="68207" x2="92115" y2="77668"/>
                        <a14:foregroundMark x1="92115" y1="77668" x2="88110" y2="90649"/>
                        <a14:foregroundMark x1="95494" y1="72277" x2="92991" y2="89109"/>
                        <a14:backgroundMark x1="78598" y1="20022" x2="99374" y2="32343"/>
                      </a14:backgroundRemoval>
                    </a14:imgEffect>
                  </a14:imgLayer>
                </a14:imgProps>
              </a:ext>
            </a:extLst>
          </a:blip>
          <a:srcRect b="9519"/>
          <a:stretch/>
        </p:blipFill>
        <p:spPr>
          <a:xfrm flipH="1">
            <a:off x="7029540" y="4352954"/>
            <a:ext cx="3122247" cy="321397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ED581-E913-42B4-B598-68C6619A923C}"/>
              </a:ext>
            </a:extLst>
          </p:cNvPr>
          <p:cNvSpPr txBox="1"/>
          <p:nvPr/>
        </p:nvSpPr>
        <p:spPr>
          <a:xfrm>
            <a:off x="562760" y="699243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배민은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억울합니다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11BCD-6804-4393-AA9B-A8EE9F6837DA}"/>
              </a:ext>
            </a:extLst>
          </p:cNvPr>
          <p:cNvSpPr txBox="1"/>
          <p:nvPr/>
        </p:nvSpPr>
        <p:spPr>
          <a:xfrm>
            <a:off x="1246207" y="1922415"/>
            <a:ext cx="3867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배달에서 느끼는 부정적인 인식이 유독 배민에게 대표되는 이유들을 짚고 넘어가니 괜스레 억울한 기분이 드네요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배달의 보통명사가 되고 제일 많은 가게를 입점한 것들은 모두 사용자와 사장님들을 위한 노력의 결과물이고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박수 받아야 할 행동이니까요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그렇지만 사용자가 불편을 느끼고 부정적인 이미지를 공유하고 있다는 것은 사실입니다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부정적인 이미지가 고착되고 타사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배달앱의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차별화된 서비스 등 새로운 변수가 발생한다면 고객 충성도가 떨어지는 결과가 발생 할 수도 있겠죠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그럼 우리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해야 하는 걸까요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8D64F-77D2-49FB-9AAD-3BA78B400CCF}"/>
              </a:ext>
            </a:extLst>
          </p:cNvPr>
          <p:cNvSpPr txBox="1"/>
          <p:nvPr/>
        </p:nvSpPr>
        <p:spPr>
          <a:xfrm>
            <a:off x="7022283" y="1640844"/>
            <a:ext cx="397058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이용자들이 불편함을 </a:t>
            </a:r>
            <a:endParaRPr lang="en-US" altLang="ko-KR" sz="3157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느끼는 건 팩트입니다</a:t>
            </a:r>
            <a:r>
              <a:rPr lang="en-US" altLang="ko-KR" sz="3157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6BCE0F-3F63-40FF-859C-8FD82240E5F3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61E2E6-30D5-4E93-855D-D3AD869A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05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C7090F-CF9D-4AE5-8BC0-730C942CBDE2}"/>
              </a:ext>
            </a:extLst>
          </p:cNvPr>
          <p:cNvSpPr txBox="1"/>
          <p:nvPr/>
        </p:nvSpPr>
        <p:spPr>
          <a:xfrm>
            <a:off x="4030182" y="4324382"/>
            <a:ext cx="6001416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sz="1579" dirty="0"/>
            </a:br>
            <a:endParaRPr lang="ko-KR" altLang="en-US" sz="157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DC5-8FFF-41D0-85F1-833B8E35E810}"/>
              </a:ext>
            </a:extLst>
          </p:cNvPr>
          <p:cNvSpPr txBox="1"/>
          <p:nvPr/>
        </p:nvSpPr>
        <p:spPr>
          <a:xfrm>
            <a:off x="-1679695" y="910831"/>
            <a:ext cx="1024632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/>
              <a:t>보여</a:t>
            </a:r>
            <a:endParaRPr lang="en-US" altLang="ko-KR" sz="1579" dirty="0"/>
          </a:p>
          <a:p>
            <a:r>
              <a:rPr lang="ko-KR" altLang="en-US" sz="1579" dirty="0"/>
              <a:t>주기 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F2114-414D-4EEF-83A5-5C86F2520440}"/>
              </a:ext>
            </a:extLst>
          </p:cNvPr>
          <p:cNvSpPr txBox="1"/>
          <p:nvPr/>
        </p:nvSpPr>
        <p:spPr>
          <a:xfrm>
            <a:off x="5345906" y="-6399579"/>
            <a:ext cx="620485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highlight>
                  <a:srgbClr val="FFFF00"/>
                </a:highlight>
              </a:rPr>
              <a:t>&lt;</a:t>
            </a:r>
            <a:r>
              <a:rPr lang="ko-KR" altLang="en-US" b="0" dirty="0">
                <a:effectLst/>
                <a:highlight>
                  <a:srgbClr val="FFFF00"/>
                </a:highlight>
              </a:rPr>
              <a:t>아리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사용자들의 진짜 불편함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현재 사용자들은 너무 많은 음식점들 사이에서 어떤 음식을 찾아 주문해야 배달에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성공해야할지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고민합니다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쉽고 빠르게 자신에게 딱 맞는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음식을 제공받고 싶어하죠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하지만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현재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별점순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주문이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많은순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찜이 많은 순 등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도와주는 통계적 자료에 기반한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순위등을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제공하지만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한계가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많은 가게를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보여’주려는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경쟁을 많이 펼치려고만 했지만 오히려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이제와선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그 노력이 사용자들에게 불편이 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선택을 도와주지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않는것이죠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그게 과연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좋은 음식 먹고 싶은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곳’에서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먹고 싶은 배달의 민족들에게 최선을 다하는 걸까요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삐익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아니라는 거죠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br>
              <a:rPr lang="ko-KR" altLang="en-US" dirty="0">
                <a:highlight>
                  <a:srgbClr val="FFFF00"/>
                </a:highlight>
              </a:rPr>
            </a:b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A5AB1-417E-4AD6-9B78-FF74CBBD9320}"/>
              </a:ext>
            </a:extLst>
          </p:cNvPr>
          <p:cNvSpPr txBox="1"/>
          <p:nvPr/>
        </p:nvSpPr>
        <p:spPr>
          <a:xfrm>
            <a:off x="1799771" y="-1054086"/>
            <a:ext cx="545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배민은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185A2-C564-4E04-9791-F355163C3ED2}"/>
              </a:ext>
            </a:extLst>
          </p:cNvPr>
          <p:cNvSpPr txBox="1"/>
          <p:nvPr/>
        </p:nvSpPr>
        <p:spPr>
          <a:xfrm>
            <a:off x="-2355611" y="-2851723"/>
            <a:ext cx="5827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별점순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주문이 </a:t>
            </a:r>
            <a:r>
              <a:rPr lang="ko-KR" altLang="en-US" dirty="0" err="1"/>
              <a:t>많은순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찜이 많은 순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0E863-9C71-49ED-AD36-61FDDA3B65A0}"/>
              </a:ext>
            </a:extLst>
          </p:cNvPr>
          <p:cNvSpPr txBox="1"/>
          <p:nvPr/>
        </p:nvSpPr>
        <p:spPr>
          <a:xfrm>
            <a:off x="-4357308" y="3109219"/>
            <a:ext cx="3912569" cy="644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정보의 양으로부터 오는 불편함은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배민에만 해당되는 문제는 아닙니다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앞세워 무서운 속도로 점유율을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높이고 있는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역시 마찬가지 입니다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쿠팡이츠는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2021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6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월부터 프로모션 일환으로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오리지널을 운영하고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*(</a:t>
            </a:r>
            <a:r>
              <a:rPr lang="ko-KR" altLang="en-US" sz="96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 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 배달플랫폼에는 없는 음식점을 별도로 표시</a:t>
            </a:r>
            <a:r>
              <a:rPr lang="en-US" altLang="ko-KR" sz="965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1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현재 별점 순 같은 선택을 도와주는 순위 기능은 한계가 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2 </a:t>
            </a:r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더 많은 가게를 보여주려는 경쟁이 오히려 불편이 되고 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음식을 먹고 싶어하는 사용자들에게 최선을 다 하는 게 아니다</a:t>
            </a:r>
            <a:r>
              <a:rPr lang="en-US" altLang="ko-KR" sz="1052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통해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플랫폼들이 배달속도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배달평가를 통한 배달 서비스 개선에서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[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가맹점 차별화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] 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경쟁이 확대됨을 알 수 있죠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84C8-74EE-4FD4-85B8-04CB71A3251D}"/>
              </a:ext>
            </a:extLst>
          </p:cNvPr>
          <p:cNvSpPr txBox="1"/>
          <p:nvPr/>
        </p:nvSpPr>
        <p:spPr>
          <a:xfrm>
            <a:off x="-3818668" y="2335459"/>
            <a:ext cx="1524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가맹점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차별화 경쟁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5A0B8-7985-4CE6-A5E0-5546C8B24833}"/>
              </a:ext>
            </a:extLst>
          </p:cNvPr>
          <p:cNvSpPr txBox="1"/>
          <p:nvPr/>
        </p:nvSpPr>
        <p:spPr>
          <a:xfrm>
            <a:off x="1219223" y="2688161"/>
            <a:ext cx="3912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배민에는 다양한 가게와 메뉴가 존재하지만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이에 대한 가이드는 별점이나 찜 수로 순서를 매기는 기능이 전부입니다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마저도 선택지의 순서를 바꿔줄 뿐 선택지의 수를 줄여주지는 않습니다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또한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별점이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높고 찜 수가 많은 음식이 늘 사용자가 먹고 싶은 음식이 아니기 때문에 순서를 바꿔 사용자의 선택을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돕는데는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한계가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오히려 사용자에게 맞는 가게의 순서가 뒤로 밀려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선택을 방해할 수도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 descr="이용가이드">
            <a:extLst>
              <a:ext uri="{FF2B5EF4-FFF2-40B4-BE49-F238E27FC236}">
                <a16:creationId xmlns:a16="http://schemas.microsoft.com/office/drawing/2014/main" id="{CE1EB61F-DBB2-4737-B5F5-8F6B355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6161" y="-1523376"/>
            <a:ext cx="2079432" cy="1307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16DD67-3E18-477E-BB6D-39071E18C2D6}"/>
              </a:ext>
            </a:extLst>
          </p:cNvPr>
          <p:cNvSpPr txBox="1"/>
          <p:nvPr/>
        </p:nvSpPr>
        <p:spPr>
          <a:xfrm>
            <a:off x="897169" y="870664"/>
            <a:ext cx="3173422" cy="132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03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배민맛의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가려진 진실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D30398-72C6-4073-B37E-8AC11B427517}"/>
              </a:ext>
            </a:extLst>
          </p:cNvPr>
          <p:cNvSpPr txBox="1"/>
          <p:nvPr/>
        </p:nvSpPr>
        <p:spPr>
          <a:xfrm>
            <a:off x="375025" y="107728"/>
            <a:ext cx="7727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우아한형제들은 배달음식을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사랑하는 사람과 나누는 행복한 시간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 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이라고 정의 내립니다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E51F26-1424-4238-BE33-BBFE442BE53A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3188-FA3B-49DB-9220-722A9B7D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C828AB-0833-4333-9A3A-870E969F136A}"/>
              </a:ext>
            </a:extLst>
          </p:cNvPr>
          <p:cNvSpPr txBox="1"/>
          <p:nvPr/>
        </p:nvSpPr>
        <p:spPr>
          <a:xfrm>
            <a:off x="1210460" y="2193951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순서 바꾸기의 한계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0C004A-A19D-4B4D-87D7-276A9552D45E}"/>
              </a:ext>
            </a:extLst>
          </p:cNvPr>
          <p:cNvSpPr txBox="1"/>
          <p:nvPr/>
        </p:nvSpPr>
        <p:spPr>
          <a:xfrm>
            <a:off x="6233402" y="1323879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너도 나도 보여주기 경쟁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AF1E73-215D-4646-8F35-4CB2126439B6}"/>
              </a:ext>
            </a:extLst>
          </p:cNvPr>
          <p:cNvSpPr txBox="1"/>
          <p:nvPr/>
        </p:nvSpPr>
        <p:spPr>
          <a:xfrm>
            <a:off x="5664354" y="6181694"/>
            <a:ext cx="4311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이상 다양한 가게를 보여주고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순서를 매기는 걸로는 사용자들이 좋은 음식을 선택하는 걸 도울 수 없습니다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3DC9-9E2D-471E-AFBF-4ACD70152566}"/>
              </a:ext>
            </a:extLst>
          </p:cNvPr>
          <p:cNvSpPr txBox="1"/>
          <p:nvPr/>
        </p:nvSpPr>
        <p:spPr>
          <a:xfrm>
            <a:off x="6233402" y="1923764"/>
            <a:ext cx="39125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최근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치타배달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단건배달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서비스로 점유율을 무섭게 늘리고 있는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이츠를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예로 볼 수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쿠팡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이츠는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다른 플랫폼에 없는 가게들을 표시하는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이츠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오리지널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운영하고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플랫폼보다 더 다양한 가게를 사용자에게 보여주는 것입니다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플랫폼들 간의 경쟁으로 현재 배달 플랫폼에는 정말 다양한 가게와 메뉴가 존재합니다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사용자들은 자신의 취향에 맞는 가게를 찾아 자신이 좋아하는 음식을 시킬 수 있습니다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단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 가게를 찾을 수 있다면 말입니다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가게를 내세울 뿐 사용자의 선택을 도와주지 않는 경쟁이 과연 최선이라고 볼 수 있을까요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9253C-7115-4013-8771-79608D03CD71}"/>
              </a:ext>
            </a:extLst>
          </p:cNvPr>
          <p:cNvSpPr txBox="1"/>
          <p:nvPr/>
        </p:nvSpPr>
        <p:spPr>
          <a:xfrm>
            <a:off x="6233402" y="1323879"/>
            <a:ext cx="3173422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너도 나도 보여주기 경쟁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A702D2-EC08-4F1A-AB49-6103FA1AE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7" b="11151"/>
          <a:stretch/>
        </p:blipFill>
        <p:spPr>
          <a:xfrm>
            <a:off x="8243139" y="3020339"/>
            <a:ext cx="1138564" cy="1500237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</p:pic>
      <p:pic>
        <p:nvPicPr>
          <p:cNvPr id="25" name="Picture 2" descr="단독] “○○음식, 배달의민족에 없다” 쿠팡이츠 &amp;#39;오리지널&amp;#39; 유혹 - 헤럴드경제">
            <a:extLst>
              <a:ext uri="{FF2B5EF4-FFF2-40B4-BE49-F238E27FC236}">
                <a16:creationId xmlns:a16="http://schemas.microsoft.com/office/drawing/2014/main" id="{C542E14F-116D-4366-AB64-F331D579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63" y="3045334"/>
            <a:ext cx="995513" cy="1490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21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A456F-90D4-46E7-8E20-C1D3279B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26"/>
          <a:stretch/>
        </p:blipFill>
        <p:spPr>
          <a:xfrm>
            <a:off x="1051537" y="3534816"/>
            <a:ext cx="8588739" cy="32520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A444FA-9BF8-438F-B820-B81DA61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12" y="10361901"/>
            <a:ext cx="9221688" cy="116245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39C0-AB18-4BFA-87B5-2A612635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5027" y="8040568"/>
            <a:ext cx="9221688" cy="38159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우리는 사용자들에게 ‘좋은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음식’을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선택할 수 있는 가이드를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제공해야하는거야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br>
              <a:rPr lang="ko-KR" altLang="en-US" b="0" dirty="0">
                <a:effectLst/>
              </a:rPr>
            </a:b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더 이상 지도상의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찍혀있는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가게 수가 경쟁력이 될 수 없어 </a:t>
            </a:r>
            <a:endParaRPr lang="ko-KR" altLang="en-US" b="0" dirty="0">
              <a:effectLst/>
            </a:endParaRPr>
          </a:p>
          <a:p>
            <a:pPr>
              <a:spcBef>
                <a:spcPts val="0"/>
              </a:spcBef>
            </a:pP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이제는 사용자가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좋아할만한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 음식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79" dirty="0">
                <a:solidFill>
                  <a:srgbClr val="000000"/>
                </a:solidFill>
                <a:latin typeface="Arial" panose="020B0604020202020204" pitchFamily="34" charset="0"/>
              </a:rPr>
              <a:t>음식점을 얼마나 정확하게 추천해줄 수 있는가가 </a:t>
            </a:r>
            <a:r>
              <a:rPr lang="ko-KR" altLang="en-US" sz="1579" dirty="0" err="1">
                <a:solidFill>
                  <a:srgbClr val="000000"/>
                </a:solidFill>
                <a:latin typeface="Arial" panose="020B0604020202020204" pitchFamily="34" charset="0"/>
              </a:rPr>
              <a:t>관건인거야</a:t>
            </a:r>
            <a:r>
              <a:rPr lang="en-US" altLang="ko-KR" sz="1579" dirty="0">
                <a:solidFill>
                  <a:srgbClr val="000000"/>
                </a:solidFill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 -&gt; </a:t>
            </a:r>
            <a:r>
              <a:rPr lang="ko-KR" altLang="en-US" dirty="0"/>
              <a:t>설명을 해준다</a:t>
            </a:r>
            <a:r>
              <a:rPr lang="en-US" altLang="ko-KR" dirty="0"/>
              <a:t>. 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5AA0A-3B0D-4A64-9E77-14FF92EE38E1}"/>
              </a:ext>
            </a:extLst>
          </p:cNvPr>
          <p:cNvSpPr/>
          <p:nvPr/>
        </p:nvSpPr>
        <p:spPr>
          <a:xfrm>
            <a:off x="6949678" y="3687557"/>
            <a:ext cx="2832058" cy="24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23EDC-1662-49B5-8B27-B83B451B6BEC}"/>
              </a:ext>
            </a:extLst>
          </p:cNvPr>
          <p:cNvSpPr txBox="1"/>
          <p:nvPr/>
        </p:nvSpPr>
        <p:spPr>
          <a:xfrm>
            <a:off x="7321984" y="3566523"/>
            <a:ext cx="6014145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‘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좋은음식</a:t>
            </a:r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’</a:t>
            </a: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선택하는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가이드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60830-0DE2-4986-9150-7B9C074481B7}"/>
              </a:ext>
            </a:extLst>
          </p:cNvPr>
          <p:cNvSpPr/>
          <p:nvPr/>
        </p:nvSpPr>
        <p:spPr>
          <a:xfrm>
            <a:off x="6440544" y="3732105"/>
            <a:ext cx="712788" cy="63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52E662-2DF8-475E-9A0C-9F849F189CB0}"/>
              </a:ext>
            </a:extLst>
          </p:cNvPr>
          <p:cNvSpPr/>
          <p:nvPr/>
        </p:nvSpPr>
        <p:spPr>
          <a:xfrm>
            <a:off x="7535183" y="6150204"/>
            <a:ext cx="1088273" cy="30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F0B156-4796-4CB4-B5E2-F57C91169077}"/>
              </a:ext>
            </a:extLst>
          </p:cNvPr>
          <p:cNvCxnSpPr>
            <a:cxnSpLocks/>
          </p:cNvCxnSpPr>
          <p:nvPr/>
        </p:nvCxnSpPr>
        <p:spPr>
          <a:xfrm flipV="1">
            <a:off x="182247" y="3515725"/>
            <a:ext cx="10256850" cy="190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ED87A36-4055-4CA5-BA46-DD58713D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15" y="4524762"/>
            <a:ext cx="371783" cy="37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F42567-D7DD-45D4-9505-B0B91386D155}"/>
              </a:ext>
            </a:extLst>
          </p:cNvPr>
          <p:cNvSpPr txBox="1"/>
          <p:nvPr/>
        </p:nvSpPr>
        <p:spPr>
          <a:xfrm>
            <a:off x="1250537" y="7717817"/>
            <a:ext cx="6988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7EF1D-F214-4A52-8478-78E1399C8073}"/>
              </a:ext>
            </a:extLst>
          </p:cNvPr>
          <p:cNvSpPr txBox="1"/>
          <p:nvPr/>
        </p:nvSpPr>
        <p:spPr>
          <a:xfrm>
            <a:off x="897169" y="870664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우리가 같은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민족이라면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67D91-5D7F-435A-AEB6-D6900DD729D9}"/>
              </a:ext>
            </a:extLst>
          </p:cNvPr>
          <p:cNvSpPr txBox="1"/>
          <p:nvPr/>
        </p:nvSpPr>
        <p:spPr>
          <a:xfrm>
            <a:off x="8841798" y="7109660"/>
            <a:ext cx="6988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저희와 함께해봐요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05D94-D5F5-4E8B-8EBA-29382BCEBD4D}"/>
              </a:ext>
            </a:extLst>
          </p:cNvPr>
          <p:cNvSpPr txBox="1"/>
          <p:nvPr/>
        </p:nvSpPr>
        <p:spPr>
          <a:xfrm>
            <a:off x="8461259" y="3009505"/>
            <a:ext cx="6988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사용자가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좋아할만한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endParaRPr lang="en-US" altLang="ko-KR" sz="1200" dirty="0"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  <a:p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             </a:t>
            </a:r>
            <a:r>
              <a:rPr lang="ko-KR" altLang="en-US" sz="1200" dirty="0" err="1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만족할만한</a:t>
            </a:r>
            <a:r>
              <a:rPr lang="ko-KR" altLang="en-US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음식</a:t>
            </a:r>
            <a:r>
              <a:rPr lang="en-US" altLang="ko-KR" sz="1200" dirty="0"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9BA616-979F-44A9-8E32-ACD29D5EEBF3}"/>
              </a:ext>
            </a:extLst>
          </p:cNvPr>
          <p:cNvSpPr txBox="1"/>
          <p:nvPr/>
        </p:nvSpPr>
        <p:spPr>
          <a:xfrm>
            <a:off x="7603273" y="8078703"/>
            <a:ext cx="7947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아리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highlight>
                  <a:srgbClr val="FFFF00"/>
                </a:highlight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이제 우리는 사용자들에게 ‘좋은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음식’을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‘선택’ 할 수 있는 가이드를 제공해야합니다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더 이상 지도상의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찍혀있는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가게 개수가 경쟁력이 될 수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사용자가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좋아할만한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음식점을 정확하게 분석하여 사용자도 모르는 혹은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만족할만한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음식을 추천할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있는것이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앞으로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배민의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미래가 될 것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D0E8E2-DCF0-4316-82D2-C24971714C2E}"/>
              </a:ext>
            </a:extLst>
          </p:cNvPr>
          <p:cNvSpPr/>
          <p:nvPr/>
        </p:nvSpPr>
        <p:spPr>
          <a:xfrm>
            <a:off x="0" y="877323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748381E-0210-41B1-9778-0D511AE4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9D0F0-D000-42F3-909D-22D3F7A6E801}"/>
              </a:ext>
            </a:extLst>
          </p:cNvPr>
          <p:cNvSpPr txBox="1"/>
          <p:nvPr/>
        </p:nvSpPr>
        <p:spPr>
          <a:xfrm>
            <a:off x="1635166" y="1956912"/>
            <a:ext cx="4949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이제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사용자에게 가이드를 제공해야 합니다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바로</a:t>
            </a:r>
            <a:r>
              <a:rPr lang="en-US" altLang="ko-KR" sz="1200" spc="-26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en-US" altLang="ko-KR" sz="1200" spc="-263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</a:t>
            </a:r>
            <a:r>
              <a:rPr lang="en-US" altLang="ko-KR" sz="1200" spc="-2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을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선택할 수 있게 말이죠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더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이상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지도에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찍혀 있는 가게 수가 경쟁력이 될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수 없습니다</a:t>
            </a:r>
            <a:r>
              <a:rPr lang="en-US" altLang="ko-KR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플랫폼의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보여주기 경쟁속에서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>
                <a:latin typeface="-윤고딕320" panose="02030504000101010101" pitchFamily="18" charset="-127"/>
                <a:ea typeface="-윤고딕320" panose="02030504000101010101" pitchFamily="18" charset="-127"/>
              </a:rPr>
              <a:t>배민은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방향을 바꿔야 할 때 입니다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3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A95F13-7F12-4025-9DA0-317283B706EA}"/>
              </a:ext>
            </a:extLst>
          </p:cNvPr>
          <p:cNvSpPr/>
          <p:nvPr/>
        </p:nvSpPr>
        <p:spPr>
          <a:xfrm>
            <a:off x="-1" y="13261"/>
            <a:ext cx="10691813" cy="7546413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29D45-2AE7-4B76-8D0D-36844828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47217" y="-223387"/>
            <a:ext cx="4264610" cy="4080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45F83-3D06-40B0-9277-AC033520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1" y="1074850"/>
            <a:ext cx="4899478" cy="31846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EE59F0-EACA-4DDE-A6AC-387E3FBABFB4}"/>
              </a:ext>
            </a:extLst>
          </p:cNvPr>
          <p:cNvSpPr txBox="1"/>
          <p:nvPr/>
        </p:nvSpPr>
        <p:spPr>
          <a:xfrm>
            <a:off x="7937493" y="389937"/>
            <a:ext cx="258387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새로운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배달의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흐름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A2E275-4CE7-44B0-AB27-11F692A5567E}"/>
              </a:ext>
            </a:extLst>
          </p:cNvPr>
          <p:cNvGrpSpPr/>
          <p:nvPr/>
        </p:nvGrpSpPr>
        <p:grpSpPr>
          <a:xfrm>
            <a:off x="4575841" y="1722408"/>
            <a:ext cx="7201049" cy="6014145"/>
            <a:chOff x="4278591" y="957872"/>
            <a:chExt cx="7201049" cy="6014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03E5BF-ED49-49D4-9AD5-1610BDEA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1" b="97633" l="9945" r="100000">
                          <a14:foregroundMark x1="31050" y1="76095" x2="39337" y2="73491"/>
                          <a14:foregroundMark x1="30276" y1="80947" x2="40442" y2="87101"/>
                          <a14:foregroundMark x1="36022" y1="91124" x2="51823" y2="86509"/>
                          <a14:foregroundMark x1="46409" y1="79053" x2="55912" y2="86509"/>
                          <a14:foregroundMark x1="57680" y1="91006" x2="68287" y2="91361"/>
                          <a14:foregroundMark x1="62873" y1="86036" x2="73370" y2="94675"/>
                          <a14:foregroundMark x1="65746" y1="82012" x2="75249" y2="96450"/>
                          <a14:foregroundMark x1="61105" y1="56805" x2="70166" y2="64497"/>
                          <a14:foregroundMark x1="75801" y1="50178" x2="76022" y2="59763"/>
                          <a14:foregroundMark x1="75912" y1="48402" x2="78895" y2="50414"/>
                          <a14:foregroundMark x1="77017" y1="47692" x2="78674" y2="51124"/>
                          <a14:foregroundMark x1="78011" y1="56923" x2="83646" y2="55266"/>
                          <a14:foregroundMark x1="86409" y1="54556" x2="93039" y2="61302"/>
                          <a14:foregroundMark x1="80773" y1="60592" x2="86077" y2="67337"/>
                          <a14:foregroundMark x1="88398" y1="65917" x2="91381" y2="71598"/>
                          <a14:foregroundMark x1="80331" y1="72426" x2="85746" y2="82722"/>
                          <a14:foregroundMark x1="93149" y1="74556" x2="91050" y2="78935"/>
                          <a14:foregroundMark x1="34033" y1="80828" x2="38122" y2="83195"/>
                          <a14:foregroundMark x1="44751" y1="67692" x2="43425" y2="74911"/>
                          <a14:foregroundMark x1="93260" y1="75858" x2="93702" y2="78817"/>
                          <a14:foregroundMark x1="29171" y1="81538" x2="29171" y2="81538"/>
                          <a14:foregroundMark x1="30829" y1="85207" x2="30829" y2="85207"/>
                          <a14:foregroundMark x1="32486" y1="86627" x2="32486" y2="86627"/>
                          <a14:foregroundMark x1="29282" y1="85089" x2="29282" y2="85089"/>
                          <a14:foregroundMark x1="30166" y1="79172" x2="30166" y2="79172"/>
                          <a14:foregroundMark x1="33260" y1="78343" x2="33260" y2="78343"/>
                          <a14:foregroundMark x1="35470" y1="79290" x2="35470" y2="79290"/>
                          <a14:foregroundMark x1="37680" y1="81893" x2="31823" y2="79290"/>
                          <a14:foregroundMark x1="32155" y1="78225" x2="32155" y2="78225"/>
                          <a14:foregroundMark x1="33260" y1="78225" x2="33260" y2="78225"/>
                          <a14:foregroundMark x1="35138" y1="78343" x2="35138" y2="78343"/>
                          <a14:foregroundMark x1="35801" y1="79290" x2="35801" y2="79290"/>
                          <a14:foregroundMark x1="36575" y1="80118" x2="36575" y2="80118"/>
                          <a14:foregroundMark x1="36685" y1="81302" x2="36685" y2="81302"/>
                          <a14:foregroundMark x1="35470" y1="78462" x2="35470" y2="78462"/>
                          <a14:foregroundMark x1="36906" y1="80355" x2="36906" y2="80355"/>
                          <a14:foregroundMark x1="36906" y1="82130" x2="36906" y2="82130"/>
                          <a14:backgroundMark x1="75359" y1="83669" x2="94033" y2="84970"/>
                          <a14:backgroundMark x1="23757" y1="94793" x2="25856" y2="85680"/>
                          <a14:backgroundMark x1="25746" y1="83787" x2="26298" y2="76331"/>
                          <a14:backgroundMark x1="79006" y1="51834" x2="80442" y2="47574"/>
                          <a14:backgroundMark x1="99006" y1="78107" x2="99448" y2="73136"/>
                          <a14:backgroundMark x1="15801" y1="30888" x2="54696" y2="37988"/>
                          <a14:backgroundMark x1="20331" y1="48757" x2="41768" y2="50888"/>
                          <a14:backgroundMark x1="28508" y1="61538" x2="50387" y2="57396"/>
                          <a14:backgroundMark x1="32486" y1="77396" x2="37017" y2="77278"/>
                          <a14:backgroundMark x1="38343" y1="75266" x2="40331" y2="79527"/>
                          <a14:backgroundMark x1="40110" y1="81775" x2="39558" y2="80473"/>
                          <a14:backgroundMark x1="98011" y1="83314" x2="98564" y2="81657"/>
                          <a14:backgroundMark x1="98122" y1="78698" x2="99006" y2="80118"/>
                          <a14:backgroundMark x1="97680" y1="77988" x2="98453" y2="79408"/>
                          <a14:backgroundMark x1="97569" y1="77515" x2="98122" y2="78580"/>
                          <a14:backgroundMark x1="97459" y1="81420" x2="97348" y2="82012"/>
                          <a14:backgroundMark x1="72486" y1="55266" x2="76575" y2="61302"/>
                          <a14:backgroundMark x1="74807" y1="53018" x2="82431" y2="59172"/>
                          <a14:backgroundMark x1="75580" y1="49467" x2="85525" y2="62367"/>
                          <a14:backgroundMark x1="74365" y1="49349" x2="78674" y2="54556"/>
                          <a14:backgroundMark x1="76796" y1="49231" x2="80663" y2="52663"/>
                          <a14:backgroundMark x1="75801" y1="48284" x2="79558" y2="52308"/>
                          <a14:backgroundMark x1="76022" y1="48166" x2="78895" y2="51716"/>
                          <a14:backgroundMark x1="89613" y1="52071" x2="97238" y2="60710"/>
                          <a14:backgroundMark x1="85525" y1="56686" x2="94807" y2="70178"/>
                          <a14:backgroundMark x1="77790" y1="49231" x2="84199" y2="55030"/>
                          <a14:backgroundMark x1="89061" y1="54320" x2="94365" y2="66391"/>
                          <a14:backgroundMark x1="87072" y1="55266" x2="94917" y2="73136"/>
                          <a14:backgroundMark x1="88177" y1="55503" x2="91050" y2="61893"/>
                          <a14:backgroundMark x1="87845" y1="54083" x2="91492" y2="61538"/>
                          <a14:backgroundMark x1="76243" y1="48521" x2="78453" y2="50651"/>
                          <a14:backgroundMark x1="75912" y1="47811" x2="79116" y2="50178"/>
                          <a14:backgroundMark x1="77901" y1="47574" x2="79448" y2="49467"/>
                          <a14:backgroundMark x1="77901" y1="47929" x2="79669" y2="50769"/>
                          <a14:backgroundMark x1="77238" y1="46627" x2="81989" y2="52189"/>
                          <a14:backgroundMark x1="91713" y1="56805" x2="95359" y2="62485"/>
                          <a14:backgroundMark x1="93481" y1="60355" x2="93481" y2="63669"/>
                          <a14:backgroundMark x1="75359" y1="64970" x2="81547" y2="74556"/>
                          <a14:backgroundMark x1="77238" y1="82840" x2="90387" y2="74911"/>
                          <a14:backgroundMark x1="90829" y1="78225" x2="90608" y2="55266"/>
                          <a14:backgroundMark x1="94696" y1="80592" x2="83094" y2="59053"/>
                          <a14:backgroundMark x1="84309" y1="84260" x2="81215" y2="65207"/>
                          <a14:backgroundMark x1="80221" y1="74675" x2="86409" y2="83669"/>
                          <a14:backgroundMark x1="85193" y1="81420" x2="81326" y2="72544"/>
                          <a14:backgroundMark x1="81547" y1="74556" x2="85967" y2="82249"/>
                          <a14:backgroundMark x1="81547" y1="75503" x2="82983" y2="78343"/>
                          <a14:backgroundMark x1="80552" y1="77396" x2="92818" y2="75266"/>
                          <a14:backgroundMark x1="92597" y1="77278" x2="93923" y2="73254"/>
                          <a14:backgroundMark x1="92707" y1="77751" x2="95249" y2="74083"/>
                          <a14:backgroundMark x1="92044" y1="79053" x2="95028" y2="67929"/>
                          <a14:backgroundMark x1="92044" y1="71361" x2="93702" y2="65799"/>
                          <a14:backgroundMark x1="89392" y1="70178" x2="90939" y2="64734"/>
                          <a14:backgroundMark x1="82983" y1="70888" x2="89834" y2="63787"/>
                          <a14:backgroundMark x1="81436" y1="67337" x2="87403" y2="61065"/>
                          <a14:backgroundMark x1="82320" y1="67337" x2="86740" y2="61065"/>
                          <a14:backgroundMark x1="83204" y1="64142" x2="89834" y2="58698"/>
                          <a14:backgroundMark x1="81215" y1="66982" x2="86961" y2="61657"/>
                          <a14:backgroundMark x1="79558" y1="65207" x2="87845" y2="59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8455" y="957872"/>
              <a:ext cx="6441185" cy="60141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88727-7F71-442A-960B-58D2939D6F93}"/>
                </a:ext>
              </a:extLst>
            </p:cNvPr>
            <p:cNvSpPr txBox="1"/>
            <p:nvPr/>
          </p:nvSpPr>
          <p:spPr>
            <a:xfrm rot="1189558">
              <a:off x="4278591" y="4948819"/>
              <a:ext cx="2855995" cy="578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157" dirty="0" err="1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바꿔버릴거다</a:t>
              </a:r>
              <a:r>
                <a:rPr lang="ko-KR" altLang="en-US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냥 </a:t>
              </a:r>
              <a:r>
                <a:rPr lang="en-US" altLang="ko-KR" sz="3157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  <a:endParaRPr lang="ko-KR" altLang="en-US" sz="3157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8F4F78-2F1E-45E3-B776-1AD0F5D46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41348">
            <a:off x="7290336" y="6491005"/>
            <a:ext cx="560507" cy="476539"/>
          </a:xfrm>
          <a:prstGeom prst="roundRect">
            <a:avLst>
              <a:gd name="adj" fmla="val 440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20C939-AB16-404E-BFAC-36EE941959A8}"/>
              </a:ext>
            </a:extLst>
          </p:cNvPr>
          <p:cNvSpPr/>
          <p:nvPr/>
        </p:nvSpPr>
        <p:spPr>
          <a:xfrm>
            <a:off x="570206" y="-16038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BF8E36-8780-4A19-9336-2673B9030272}"/>
              </a:ext>
            </a:extLst>
          </p:cNvPr>
          <p:cNvSpPr/>
          <p:nvPr/>
        </p:nvSpPr>
        <p:spPr>
          <a:xfrm>
            <a:off x="722606" y="-14514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32C2E-49B6-48C1-A86D-0B6D2C8FF845}"/>
              </a:ext>
            </a:extLst>
          </p:cNvPr>
          <p:cNvSpPr/>
          <p:nvPr/>
        </p:nvSpPr>
        <p:spPr>
          <a:xfrm>
            <a:off x="875006" y="-12990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2802D0-34A3-4EFB-B553-0D6502F8F4A7}"/>
              </a:ext>
            </a:extLst>
          </p:cNvPr>
          <p:cNvSpPr/>
          <p:nvPr/>
        </p:nvSpPr>
        <p:spPr>
          <a:xfrm>
            <a:off x="1027406" y="-11466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7296C1-D6CA-422F-A6D9-A868E66EFC47}"/>
              </a:ext>
            </a:extLst>
          </p:cNvPr>
          <p:cNvSpPr/>
          <p:nvPr/>
        </p:nvSpPr>
        <p:spPr>
          <a:xfrm>
            <a:off x="1179806" y="-994229"/>
            <a:ext cx="384629" cy="7982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DFD7B-04B0-4DB5-B5BE-2CD64F51CB2F}"/>
              </a:ext>
            </a:extLst>
          </p:cNvPr>
          <p:cNvSpPr/>
          <p:nvPr/>
        </p:nvSpPr>
        <p:spPr>
          <a:xfrm rot="5400000">
            <a:off x="9132041" y="4270100"/>
            <a:ext cx="3362568" cy="1403368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C1F9B5-49E2-4FBA-A234-F97ADCE33158}"/>
              </a:ext>
            </a:extLst>
          </p:cNvPr>
          <p:cNvSpPr/>
          <p:nvPr/>
        </p:nvSpPr>
        <p:spPr>
          <a:xfrm rot="20215821">
            <a:off x="7452727" y="6212268"/>
            <a:ext cx="455271" cy="52446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E4F5F7C-B98E-4FA4-93CE-CA8102FE06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3254" b="12171"/>
          <a:stretch/>
        </p:blipFill>
        <p:spPr>
          <a:xfrm rot="13299914">
            <a:off x="7293124" y="5650916"/>
            <a:ext cx="615410" cy="2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7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F0FAC05-D3F0-4370-9299-E5727EF1549F}"/>
              </a:ext>
            </a:extLst>
          </p:cNvPr>
          <p:cNvSpPr/>
          <p:nvPr/>
        </p:nvSpPr>
        <p:spPr>
          <a:xfrm rot="5400000" flipH="1">
            <a:off x="684878" y="1272022"/>
            <a:ext cx="5067248" cy="5047072"/>
          </a:xfrm>
          <a:custGeom>
            <a:avLst/>
            <a:gdLst>
              <a:gd name="connsiteX0" fmla="*/ 0 w 5067248"/>
              <a:gd name="connsiteY0" fmla="*/ 1009414 h 5047072"/>
              <a:gd name="connsiteX1" fmla="*/ 461683 w 5067248"/>
              <a:gd name="connsiteY1" fmla="*/ 917445 h 5047072"/>
              <a:gd name="connsiteX2" fmla="*/ 1024710 w 5067248"/>
              <a:gd name="connsiteY2" fmla="*/ 805288 h 5047072"/>
              <a:gd name="connsiteX3" fmla="*/ 1537065 w 5067248"/>
              <a:gd name="connsiteY3" fmla="*/ 703225 h 5047072"/>
              <a:gd name="connsiteX4" fmla="*/ 2100093 w 5067248"/>
              <a:gd name="connsiteY4" fmla="*/ 591068 h 5047072"/>
              <a:gd name="connsiteX5" fmla="*/ 2713793 w 5067248"/>
              <a:gd name="connsiteY5" fmla="*/ 468817 h 5047072"/>
              <a:gd name="connsiteX6" fmla="*/ 3327493 w 5067248"/>
              <a:gd name="connsiteY6" fmla="*/ 346565 h 5047072"/>
              <a:gd name="connsiteX7" fmla="*/ 3991865 w 5067248"/>
              <a:gd name="connsiteY7" fmla="*/ 214220 h 5047072"/>
              <a:gd name="connsiteX8" fmla="*/ 4504220 w 5067248"/>
              <a:gd name="connsiteY8" fmla="*/ 112157 h 5047072"/>
              <a:gd name="connsiteX9" fmla="*/ 5067248 w 5067248"/>
              <a:gd name="connsiteY9" fmla="*/ 0 h 5047072"/>
              <a:gd name="connsiteX10" fmla="*/ 5067248 w 5067248"/>
              <a:gd name="connsiteY10" fmla="*/ 510315 h 5047072"/>
              <a:gd name="connsiteX11" fmla="*/ 5067248 w 5067248"/>
              <a:gd name="connsiteY11" fmla="*/ 919689 h 5047072"/>
              <a:gd name="connsiteX12" fmla="*/ 5067248 w 5067248"/>
              <a:gd name="connsiteY12" fmla="*/ 1430004 h 5047072"/>
              <a:gd name="connsiteX13" fmla="*/ 5067248 w 5067248"/>
              <a:gd name="connsiteY13" fmla="*/ 1889848 h 5047072"/>
              <a:gd name="connsiteX14" fmla="*/ 5067248 w 5067248"/>
              <a:gd name="connsiteY14" fmla="*/ 2450634 h 5047072"/>
              <a:gd name="connsiteX15" fmla="*/ 5067248 w 5067248"/>
              <a:gd name="connsiteY15" fmla="*/ 2960949 h 5047072"/>
              <a:gd name="connsiteX16" fmla="*/ 5067248 w 5067248"/>
              <a:gd name="connsiteY16" fmla="*/ 3471264 h 5047072"/>
              <a:gd name="connsiteX17" fmla="*/ 5067248 w 5067248"/>
              <a:gd name="connsiteY17" fmla="*/ 4082520 h 5047072"/>
              <a:gd name="connsiteX18" fmla="*/ 5067248 w 5067248"/>
              <a:gd name="connsiteY18" fmla="*/ 5047072 h 5047072"/>
              <a:gd name="connsiteX19" fmla="*/ 4605565 w 5067248"/>
              <a:gd name="connsiteY19" fmla="*/ 5047072 h 5047072"/>
              <a:gd name="connsiteX20" fmla="*/ 4194555 w 5067248"/>
              <a:gd name="connsiteY20" fmla="*/ 5047072 h 5047072"/>
              <a:gd name="connsiteX21" fmla="*/ 3783545 w 5067248"/>
              <a:gd name="connsiteY21" fmla="*/ 5047072 h 5047072"/>
              <a:gd name="connsiteX22" fmla="*/ 3372535 w 5067248"/>
              <a:gd name="connsiteY22" fmla="*/ 5047072 h 5047072"/>
              <a:gd name="connsiteX23" fmla="*/ 2910852 w 5067248"/>
              <a:gd name="connsiteY23" fmla="*/ 5047072 h 5047072"/>
              <a:gd name="connsiteX24" fmla="*/ 2499842 w 5067248"/>
              <a:gd name="connsiteY24" fmla="*/ 5047072 h 5047072"/>
              <a:gd name="connsiteX25" fmla="*/ 1835470 w 5067248"/>
              <a:gd name="connsiteY25" fmla="*/ 5047072 h 5047072"/>
              <a:gd name="connsiteX26" fmla="*/ 1373787 w 5067248"/>
              <a:gd name="connsiteY26" fmla="*/ 5047072 h 5047072"/>
              <a:gd name="connsiteX27" fmla="*/ 861432 w 5067248"/>
              <a:gd name="connsiteY27" fmla="*/ 5047072 h 5047072"/>
              <a:gd name="connsiteX28" fmla="*/ 0 w 5067248"/>
              <a:gd name="connsiteY28" fmla="*/ 5047072 h 5047072"/>
              <a:gd name="connsiteX29" fmla="*/ 0 w 5067248"/>
              <a:gd name="connsiteY29" fmla="*/ 4591393 h 5047072"/>
              <a:gd name="connsiteX30" fmla="*/ 0 w 5067248"/>
              <a:gd name="connsiteY30" fmla="*/ 4095338 h 5047072"/>
              <a:gd name="connsiteX31" fmla="*/ 0 w 5067248"/>
              <a:gd name="connsiteY31" fmla="*/ 3599283 h 5047072"/>
              <a:gd name="connsiteX32" fmla="*/ 0 w 5067248"/>
              <a:gd name="connsiteY32" fmla="*/ 2982098 h 5047072"/>
              <a:gd name="connsiteX33" fmla="*/ 0 w 5067248"/>
              <a:gd name="connsiteY33" fmla="*/ 2486043 h 5047072"/>
              <a:gd name="connsiteX34" fmla="*/ 0 w 5067248"/>
              <a:gd name="connsiteY34" fmla="*/ 2030365 h 5047072"/>
              <a:gd name="connsiteX35" fmla="*/ 0 w 5067248"/>
              <a:gd name="connsiteY35" fmla="*/ 1009414 h 504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67248" h="5047072" fill="none" extrusionOk="0">
                <a:moveTo>
                  <a:pt x="0" y="1009414"/>
                </a:moveTo>
                <a:cubicBezTo>
                  <a:pt x="136422" y="965915"/>
                  <a:pt x="359987" y="986579"/>
                  <a:pt x="461683" y="917445"/>
                </a:cubicBezTo>
                <a:cubicBezTo>
                  <a:pt x="563379" y="848311"/>
                  <a:pt x="855917" y="906398"/>
                  <a:pt x="1024710" y="805288"/>
                </a:cubicBezTo>
                <a:cubicBezTo>
                  <a:pt x="1193503" y="704178"/>
                  <a:pt x="1384286" y="782554"/>
                  <a:pt x="1537065" y="703225"/>
                </a:cubicBezTo>
                <a:cubicBezTo>
                  <a:pt x="1689844" y="623896"/>
                  <a:pt x="1935455" y="669865"/>
                  <a:pt x="2100093" y="591068"/>
                </a:cubicBezTo>
                <a:cubicBezTo>
                  <a:pt x="2264731" y="512271"/>
                  <a:pt x="2486347" y="537938"/>
                  <a:pt x="2713793" y="468817"/>
                </a:cubicBezTo>
                <a:cubicBezTo>
                  <a:pt x="2941239" y="399696"/>
                  <a:pt x="3141923" y="449711"/>
                  <a:pt x="3327493" y="346565"/>
                </a:cubicBezTo>
                <a:cubicBezTo>
                  <a:pt x="3513063" y="243419"/>
                  <a:pt x="3763552" y="334901"/>
                  <a:pt x="3991865" y="214220"/>
                </a:cubicBezTo>
                <a:cubicBezTo>
                  <a:pt x="4220178" y="93538"/>
                  <a:pt x="4347718" y="150257"/>
                  <a:pt x="4504220" y="112157"/>
                </a:cubicBezTo>
                <a:cubicBezTo>
                  <a:pt x="4660722" y="74057"/>
                  <a:pt x="4940720" y="36077"/>
                  <a:pt x="5067248" y="0"/>
                </a:cubicBezTo>
                <a:cubicBezTo>
                  <a:pt x="5072666" y="145625"/>
                  <a:pt x="5023295" y="370017"/>
                  <a:pt x="5067248" y="510315"/>
                </a:cubicBezTo>
                <a:cubicBezTo>
                  <a:pt x="5111201" y="650613"/>
                  <a:pt x="5036547" y="745902"/>
                  <a:pt x="5067248" y="919689"/>
                </a:cubicBezTo>
                <a:cubicBezTo>
                  <a:pt x="5097949" y="1093476"/>
                  <a:pt x="5046636" y="1273337"/>
                  <a:pt x="5067248" y="1430004"/>
                </a:cubicBezTo>
                <a:cubicBezTo>
                  <a:pt x="5087860" y="1586671"/>
                  <a:pt x="5028603" y="1736643"/>
                  <a:pt x="5067248" y="1889848"/>
                </a:cubicBezTo>
                <a:cubicBezTo>
                  <a:pt x="5105893" y="2043053"/>
                  <a:pt x="5023725" y="2177161"/>
                  <a:pt x="5067248" y="2450634"/>
                </a:cubicBezTo>
                <a:cubicBezTo>
                  <a:pt x="5110771" y="2724107"/>
                  <a:pt x="5022007" y="2736874"/>
                  <a:pt x="5067248" y="2960949"/>
                </a:cubicBezTo>
                <a:cubicBezTo>
                  <a:pt x="5112489" y="3185024"/>
                  <a:pt x="5034639" y="3251242"/>
                  <a:pt x="5067248" y="3471264"/>
                </a:cubicBezTo>
                <a:cubicBezTo>
                  <a:pt x="5099857" y="3691287"/>
                  <a:pt x="5055233" y="3851232"/>
                  <a:pt x="5067248" y="4082520"/>
                </a:cubicBezTo>
                <a:cubicBezTo>
                  <a:pt x="5079263" y="4313808"/>
                  <a:pt x="5035647" y="4798021"/>
                  <a:pt x="5067248" y="5047072"/>
                </a:cubicBezTo>
                <a:cubicBezTo>
                  <a:pt x="4857353" y="5060663"/>
                  <a:pt x="4736262" y="5012615"/>
                  <a:pt x="4605565" y="5047072"/>
                </a:cubicBezTo>
                <a:cubicBezTo>
                  <a:pt x="4474868" y="5081529"/>
                  <a:pt x="4282300" y="5015054"/>
                  <a:pt x="4194555" y="5047072"/>
                </a:cubicBezTo>
                <a:cubicBezTo>
                  <a:pt x="4106810" y="5079090"/>
                  <a:pt x="3920976" y="5025996"/>
                  <a:pt x="3783545" y="5047072"/>
                </a:cubicBezTo>
                <a:cubicBezTo>
                  <a:pt x="3646114" y="5068148"/>
                  <a:pt x="3504358" y="5039963"/>
                  <a:pt x="3372535" y="5047072"/>
                </a:cubicBezTo>
                <a:cubicBezTo>
                  <a:pt x="3240712" y="5054181"/>
                  <a:pt x="3138201" y="5039971"/>
                  <a:pt x="2910852" y="5047072"/>
                </a:cubicBezTo>
                <a:cubicBezTo>
                  <a:pt x="2683503" y="5054173"/>
                  <a:pt x="2625910" y="5018353"/>
                  <a:pt x="2499842" y="5047072"/>
                </a:cubicBezTo>
                <a:cubicBezTo>
                  <a:pt x="2373774" y="5075791"/>
                  <a:pt x="2073888" y="4983964"/>
                  <a:pt x="1835470" y="5047072"/>
                </a:cubicBezTo>
                <a:cubicBezTo>
                  <a:pt x="1597052" y="5110180"/>
                  <a:pt x="1476240" y="5043512"/>
                  <a:pt x="1373787" y="5047072"/>
                </a:cubicBezTo>
                <a:cubicBezTo>
                  <a:pt x="1271334" y="5050632"/>
                  <a:pt x="1073665" y="5042449"/>
                  <a:pt x="861432" y="5047072"/>
                </a:cubicBezTo>
                <a:cubicBezTo>
                  <a:pt x="649199" y="5051695"/>
                  <a:pt x="360268" y="4969116"/>
                  <a:pt x="0" y="5047072"/>
                </a:cubicBezTo>
                <a:cubicBezTo>
                  <a:pt x="-14095" y="4904969"/>
                  <a:pt x="48334" y="4740627"/>
                  <a:pt x="0" y="4591393"/>
                </a:cubicBezTo>
                <a:cubicBezTo>
                  <a:pt x="-48334" y="4442159"/>
                  <a:pt x="41860" y="4229629"/>
                  <a:pt x="0" y="4095338"/>
                </a:cubicBezTo>
                <a:cubicBezTo>
                  <a:pt x="-41860" y="3961047"/>
                  <a:pt x="43618" y="3778610"/>
                  <a:pt x="0" y="3599283"/>
                </a:cubicBezTo>
                <a:cubicBezTo>
                  <a:pt x="-43618" y="3419957"/>
                  <a:pt x="56129" y="3210566"/>
                  <a:pt x="0" y="2982098"/>
                </a:cubicBezTo>
                <a:cubicBezTo>
                  <a:pt x="-56129" y="2753631"/>
                  <a:pt x="46038" y="2685259"/>
                  <a:pt x="0" y="2486043"/>
                </a:cubicBezTo>
                <a:cubicBezTo>
                  <a:pt x="-46038" y="2286827"/>
                  <a:pt x="47213" y="2206545"/>
                  <a:pt x="0" y="2030365"/>
                </a:cubicBezTo>
                <a:cubicBezTo>
                  <a:pt x="-47213" y="1854185"/>
                  <a:pt x="16066" y="1312594"/>
                  <a:pt x="0" y="1009414"/>
                </a:cubicBezTo>
                <a:close/>
              </a:path>
              <a:path w="5067248" h="5047072" stroke="0" extrusionOk="0">
                <a:moveTo>
                  <a:pt x="0" y="1009414"/>
                </a:moveTo>
                <a:cubicBezTo>
                  <a:pt x="160165" y="946635"/>
                  <a:pt x="227738" y="1011197"/>
                  <a:pt x="411010" y="927539"/>
                </a:cubicBezTo>
                <a:cubicBezTo>
                  <a:pt x="594282" y="843881"/>
                  <a:pt x="680758" y="927480"/>
                  <a:pt x="872693" y="835570"/>
                </a:cubicBezTo>
                <a:cubicBezTo>
                  <a:pt x="1064628" y="743661"/>
                  <a:pt x="1161179" y="809885"/>
                  <a:pt x="1334375" y="743602"/>
                </a:cubicBezTo>
                <a:cubicBezTo>
                  <a:pt x="1507571" y="677319"/>
                  <a:pt x="1679968" y="691325"/>
                  <a:pt x="1897403" y="631445"/>
                </a:cubicBezTo>
                <a:cubicBezTo>
                  <a:pt x="2114838" y="571565"/>
                  <a:pt x="2124691" y="594433"/>
                  <a:pt x="2308413" y="549570"/>
                </a:cubicBezTo>
                <a:cubicBezTo>
                  <a:pt x="2492135" y="504707"/>
                  <a:pt x="2738993" y="481224"/>
                  <a:pt x="2972785" y="417224"/>
                </a:cubicBezTo>
                <a:cubicBezTo>
                  <a:pt x="3206577" y="353225"/>
                  <a:pt x="3287749" y="383021"/>
                  <a:pt x="3383796" y="335350"/>
                </a:cubicBezTo>
                <a:cubicBezTo>
                  <a:pt x="3479842" y="287679"/>
                  <a:pt x="3825862" y="282621"/>
                  <a:pt x="4048168" y="203004"/>
                </a:cubicBezTo>
                <a:cubicBezTo>
                  <a:pt x="4270474" y="123388"/>
                  <a:pt x="4392024" y="145665"/>
                  <a:pt x="4509851" y="111036"/>
                </a:cubicBezTo>
                <a:cubicBezTo>
                  <a:pt x="4627678" y="76407"/>
                  <a:pt x="4841148" y="90212"/>
                  <a:pt x="5067248" y="0"/>
                </a:cubicBezTo>
                <a:cubicBezTo>
                  <a:pt x="5103105" y="149084"/>
                  <a:pt x="5044092" y="413427"/>
                  <a:pt x="5067248" y="661727"/>
                </a:cubicBezTo>
                <a:cubicBezTo>
                  <a:pt x="5090404" y="910027"/>
                  <a:pt x="5012396" y="948182"/>
                  <a:pt x="5067248" y="1121572"/>
                </a:cubicBezTo>
                <a:cubicBezTo>
                  <a:pt x="5122100" y="1294963"/>
                  <a:pt x="5018199" y="1418478"/>
                  <a:pt x="5067248" y="1631887"/>
                </a:cubicBezTo>
                <a:cubicBezTo>
                  <a:pt x="5116297" y="1845296"/>
                  <a:pt x="5033541" y="1901109"/>
                  <a:pt x="5067248" y="2041260"/>
                </a:cubicBezTo>
                <a:cubicBezTo>
                  <a:pt x="5100955" y="2181411"/>
                  <a:pt x="5054608" y="2316946"/>
                  <a:pt x="5067248" y="2551575"/>
                </a:cubicBezTo>
                <a:cubicBezTo>
                  <a:pt x="5079888" y="2786204"/>
                  <a:pt x="5067154" y="2790795"/>
                  <a:pt x="5067248" y="2960949"/>
                </a:cubicBezTo>
                <a:cubicBezTo>
                  <a:pt x="5067342" y="3131103"/>
                  <a:pt x="5048365" y="3200069"/>
                  <a:pt x="5067248" y="3420793"/>
                </a:cubicBezTo>
                <a:cubicBezTo>
                  <a:pt x="5086131" y="3641517"/>
                  <a:pt x="5031120" y="3890246"/>
                  <a:pt x="5067248" y="4032050"/>
                </a:cubicBezTo>
                <a:cubicBezTo>
                  <a:pt x="5103376" y="4173854"/>
                  <a:pt x="4954513" y="4603394"/>
                  <a:pt x="5067248" y="5047072"/>
                </a:cubicBezTo>
                <a:cubicBezTo>
                  <a:pt x="4906156" y="5064212"/>
                  <a:pt x="4698534" y="5045128"/>
                  <a:pt x="4504220" y="5047072"/>
                </a:cubicBezTo>
                <a:cubicBezTo>
                  <a:pt x="4309906" y="5049016"/>
                  <a:pt x="3973061" y="5031057"/>
                  <a:pt x="3839848" y="5047072"/>
                </a:cubicBezTo>
                <a:cubicBezTo>
                  <a:pt x="3706635" y="5063087"/>
                  <a:pt x="3458964" y="4973569"/>
                  <a:pt x="3175475" y="5047072"/>
                </a:cubicBezTo>
                <a:cubicBezTo>
                  <a:pt x="2891986" y="5120575"/>
                  <a:pt x="2644988" y="4998146"/>
                  <a:pt x="2511103" y="5047072"/>
                </a:cubicBezTo>
                <a:cubicBezTo>
                  <a:pt x="2377218" y="5095998"/>
                  <a:pt x="2170816" y="4990417"/>
                  <a:pt x="1897403" y="5047072"/>
                </a:cubicBezTo>
                <a:cubicBezTo>
                  <a:pt x="1623990" y="5103727"/>
                  <a:pt x="1445347" y="4979759"/>
                  <a:pt x="1233030" y="5047072"/>
                </a:cubicBezTo>
                <a:cubicBezTo>
                  <a:pt x="1020713" y="5114385"/>
                  <a:pt x="930076" y="5011440"/>
                  <a:pt x="822020" y="5047072"/>
                </a:cubicBezTo>
                <a:cubicBezTo>
                  <a:pt x="713964" y="5082704"/>
                  <a:pt x="261753" y="4970589"/>
                  <a:pt x="0" y="5047072"/>
                </a:cubicBezTo>
                <a:cubicBezTo>
                  <a:pt x="-44973" y="4945083"/>
                  <a:pt x="21895" y="4727638"/>
                  <a:pt x="0" y="4591393"/>
                </a:cubicBezTo>
                <a:cubicBezTo>
                  <a:pt x="-21895" y="4455148"/>
                  <a:pt x="1160" y="4254236"/>
                  <a:pt x="0" y="3974209"/>
                </a:cubicBezTo>
                <a:cubicBezTo>
                  <a:pt x="-1160" y="3694182"/>
                  <a:pt x="33357" y="3645330"/>
                  <a:pt x="0" y="3518530"/>
                </a:cubicBezTo>
                <a:cubicBezTo>
                  <a:pt x="-33357" y="3391730"/>
                  <a:pt x="65998" y="3086846"/>
                  <a:pt x="0" y="2941722"/>
                </a:cubicBezTo>
                <a:cubicBezTo>
                  <a:pt x="-65998" y="2796598"/>
                  <a:pt x="24777" y="2569297"/>
                  <a:pt x="0" y="2364913"/>
                </a:cubicBezTo>
                <a:cubicBezTo>
                  <a:pt x="-24777" y="2160529"/>
                  <a:pt x="38691" y="2062251"/>
                  <a:pt x="0" y="1909235"/>
                </a:cubicBezTo>
                <a:cubicBezTo>
                  <a:pt x="-38691" y="1756219"/>
                  <a:pt x="103082" y="1215477"/>
                  <a:pt x="0" y="100941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22CB6FE7-D59A-4D02-A421-25890A9C5BA7}"/>
              </a:ext>
            </a:extLst>
          </p:cNvPr>
          <p:cNvSpPr/>
          <p:nvPr/>
        </p:nvSpPr>
        <p:spPr>
          <a:xfrm rot="5400000" flipV="1">
            <a:off x="5026380" y="1465635"/>
            <a:ext cx="5035799" cy="4628402"/>
          </a:xfrm>
          <a:custGeom>
            <a:avLst/>
            <a:gdLst>
              <a:gd name="connsiteX0" fmla="*/ 0 w 5035799"/>
              <a:gd name="connsiteY0" fmla="*/ 925680 h 4628402"/>
              <a:gd name="connsiteX1" fmla="*/ 609891 w 5035799"/>
              <a:gd name="connsiteY1" fmla="*/ 813570 h 4628402"/>
              <a:gd name="connsiteX2" fmla="*/ 1169424 w 5035799"/>
              <a:gd name="connsiteY2" fmla="*/ 710717 h 4628402"/>
              <a:gd name="connsiteX3" fmla="*/ 1678600 w 5035799"/>
              <a:gd name="connsiteY3" fmla="*/ 617120 h 4628402"/>
              <a:gd name="connsiteX4" fmla="*/ 2187775 w 5035799"/>
              <a:gd name="connsiteY4" fmla="*/ 523523 h 4628402"/>
              <a:gd name="connsiteX5" fmla="*/ 2646592 w 5035799"/>
              <a:gd name="connsiteY5" fmla="*/ 439184 h 4628402"/>
              <a:gd name="connsiteX6" fmla="*/ 3256483 w 5035799"/>
              <a:gd name="connsiteY6" fmla="*/ 327074 h 4628402"/>
              <a:gd name="connsiteX7" fmla="*/ 3715301 w 5035799"/>
              <a:gd name="connsiteY7" fmla="*/ 242734 h 4628402"/>
              <a:gd name="connsiteX8" fmla="*/ 4274834 w 5035799"/>
              <a:gd name="connsiteY8" fmla="*/ 139881 h 4628402"/>
              <a:gd name="connsiteX9" fmla="*/ 5035799 w 5035799"/>
              <a:gd name="connsiteY9" fmla="*/ 0 h 4628402"/>
              <a:gd name="connsiteX10" fmla="*/ 5035799 w 5035799"/>
              <a:gd name="connsiteY10" fmla="*/ 485982 h 4628402"/>
              <a:gd name="connsiteX11" fmla="*/ 5035799 w 5035799"/>
              <a:gd name="connsiteY11" fmla="*/ 1018248 h 4628402"/>
              <a:gd name="connsiteX12" fmla="*/ 5035799 w 5035799"/>
              <a:gd name="connsiteY12" fmla="*/ 1596799 h 4628402"/>
              <a:gd name="connsiteX13" fmla="*/ 5035799 w 5035799"/>
              <a:gd name="connsiteY13" fmla="*/ 2221633 h 4628402"/>
              <a:gd name="connsiteX14" fmla="*/ 5035799 w 5035799"/>
              <a:gd name="connsiteY14" fmla="*/ 2661331 h 4628402"/>
              <a:gd name="connsiteX15" fmla="*/ 5035799 w 5035799"/>
              <a:gd name="connsiteY15" fmla="*/ 3147313 h 4628402"/>
              <a:gd name="connsiteX16" fmla="*/ 5035799 w 5035799"/>
              <a:gd name="connsiteY16" fmla="*/ 3725864 h 4628402"/>
              <a:gd name="connsiteX17" fmla="*/ 5035799 w 5035799"/>
              <a:gd name="connsiteY17" fmla="*/ 4628402 h 4628402"/>
              <a:gd name="connsiteX18" fmla="*/ 4476266 w 5035799"/>
              <a:gd name="connsiteY18" fmla="*/ 4628402 h 4628402"/>
              <a:gd name="connsiteX19" fmla="*/ 3967091 w 5035799"/>
              <a:gd name="connsiteY19" fmla="*/ 4628402 h 4628402"/>
              <a:gd name="connsiteX20" fmla="*/ 3407557 w 5035799"/>
              <a:gd name="connsiteY20" fmla="*/ 4628402 h 4628402"/>
              <a:gd name="connsiteX21" fmla="*/ 2797666 w 5035799"/>
              <a:gd name="connsiteY21" fmla="*/ 4628402 h 4628402"/>
              <a:gd name="connsiteX22" fmla="*/ 2187775 w 5035799"/>
              <a:gd name="connsiteY22" fmla="*/ 4628402 h 4628402"/>
              <a:gd name="connsiteX23" fmla="*/ 1779316 w 5035799"/>
              <a:gd name="connsiteY23" fmla="*/ 4628402 h 4628402"/>
              <a:gd name="connsiteX24" fmla="*/ 1119066 w 5035799"/>
              <a:gd name="connsiteY24" fmla="*/ 4628402 h 4628402"/>
              <a:gd name="connsiteX25" fmla="*/ 559533 w 5035799"/>
              <a:gd name="connsiteY25" fmla="*/ 4628402 h 4628402"/>
              <a:gd name="connsiteX26" fmla="*/ 0 w 5035799"/>
              <a:gd name="connsiteY26" fmla="*/ 4628402 h 4628402"/>
              <a:gd name="connsiteX27" fmla="*/ 0 w 5035799"/>
              <a:gd name="connsiteY27" fmla="*/ 4136469 h 4628402"/>
              <a:gd name="connsiteX28" fmla="*/ 0 w 5035799"/>
              <a:gd name="connsiteY28" fmla="*/ 3533454 h 4628402"/>
              <a:gd name="connsiteX29" fmla="*/ 0 w 5035799"/>
              <a:gd name="connsiteY29" fmla="*/ 3115576 h 4628402"/>
              <a:gd name="connsiteX30" fmla="*/ 0 w 5035799"/>
              <a:gd name="connsiteY30" fmla="*/ 2660670 h 4628402"/>
              <a:gd name="connsiteX31" fmla="*/ 0 w 5035799"/>
              <a:gd name="connsiteY31" fmla="*/ 2094682 h 4628402"/>
              <a:gd name="connsiteX32" fmla="*/ 0 w 5035799"/>
              <a:gd name="connsiteY32" fmla="*/ 1676804 h 4628402"/>
              <a:gd name="connsiteX33" fmla="*/ 0 w 5035799"/>
              <a:gd name="connsiteY33" fmla="*/ 925680 h 462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35799" h="4628402" fill="none" extrusionOk="0">
                <a:moveTo>
                  <a:pt x="0" y="925680"/>
                </a:moveTo>
                <a:cubicBezTo>
                  <a:pt x="229438" y="848206"/>
                  <a:pt x="332729" y="927357"/>
                  <a:pt x="609891" y="813570"/>
                </a:cubicBezTo>
                <a:cubicBezTo>
                  <a:pt x="887053" y="699783"/>
                  <a:pt x="915992" y="760318"/>
                  <a:pt x="1169424" y="710717"/>
                </a:cubicBezTo>
                <a:cubicBezTo>
                  <a:pt x="1422856" y="661116"/>
                  <a:pt x="1464282" y="669246"/>
                  <a:pt x="1678600" y="617120"/>
                </a:cubicBezTo>
                <a:cubicBezTo>
                  <a:pt x="1892918" y="564994"/>
                  <a:pt x="1965825" y="586944"/>
                  <a:pt x="2187775" y="523523"/>
                </a:cubicBezTo>
                <a:cubicBezTo>
                  <a:pt x="2409725" y="460102"/>
                  <a:pt x="2423780" y="495523"/>
                  <a:pt x="2646592" y="439184"/>
                </a:cubicBezTo>
                <a:cubicBezTo>
                  <a:pt x="2869404" y="382845"/>
                  <a:pt x="3064366" y="384875"/>
                  <a:pt x="3256483" y="327074"/>
                </a:cubicBezTo>
                <a:cubicBezTo>
                  <a:pt x="3448600" y="269273"/>
                  <a:pt x="3533472" y="332938"/>
                  <a:pt x="3715301" y="242734"/>
                </a:cubicBezTo>
                <a:cubicBezTo>
                  <a:pt x="3897130" y="152531"/>
                  <a:pt x="4070990" y="202411"/>
                  <a:pt x="4274834" y="139881"/>
                </a:cubicBezTo>
                <a:cubicBezTo>
                  <a:pt x="4478678" y="77351"/>
                  <a:pt x="4699361" y="155582"/>
                  <a:pt x="5035799" y="0"/>
                </a:cubicBezTo>
                <a:cubicBezTo>
                  <a:pt x="5056388" y="179232"/>
                  <a:pt x="5009432" y="289922"/>
                  <a:pt x="5035799" y="485982"/>
                </a:cubicBezTo>
                <a:cubicBezTo>
                  <a:pt x="5062166" y="682042"/>
                  <a:pt x="5001291" y="846801"/>
                  <a:pt x="5035799" y="1018248"/>
                </a:cubicBezTo>
                <a:cubicBezTo>
                  <a:pt x="5070307" y="1189695"/>
                  <a:pt x="4995322" y="1362173"/>
                  <a:pt x="5035799" y="1596799"/>
                </a:cubicBezTo>
                <a:cubicBezTo>
                  <a:pt x="5076276" y="1831425"/>
                  <a:pt x="5020037" y="2084395"/>
                  <a:pt x="5035799" y="2221633"/>
                </a:cubicBezTo>
                <a:cubicBezTo>
                  <a:pt x="5051561" y="2358871"/>
                  <a:pt x="4989946" y="2562462"/>
                  <a:pt x="5035799" y="2661331"/>
                </a:cubicBezTo>
                <a:cubicBezTo>
                  <a:pt x="5081652" y="2760200"/>
                  <a:pt x="5004980" y="2966377"/>
                  <a:pt x="5035799" y="3147313"/>
                </a:cubicBezTo>
                <a:cubicBezTo>
                  <a:pt x="5066618" y="3328249"/>
                  <a:pt x="4971866" y="3515357"/>
                  <a:pt x="5035799" y="3725864"/>
                </a:cubicBezTo>
                <a:cubicBezTo>
                  <a:pt x="5099732" y="3936371"/>
                  <a:pt x="4931170" y="4237251"/>
                  <a:pt x="5035799" y="4628402"/>
                </a:cubicBezTo>
                <a:cubicBezTo>
                  <a:pt x="4857392" y="4667314"/>
                  <a:pt x="4659712" y="4578721"/>
                  <a:pt x="4476266" y="4628402"/>
                </a:cubicBezTo>
                <a:cubicBezTo>
                  <a:pt x="4292820" y="4678083"/>
                  <a:pt x="4207284" y="4596936"/>
                  <a:pt x="3967091" y="4628402"/>
                </a:cubicBezTo>
                <a:cubicBezTo>
                  <a:pt x="3726899" y="4659868"/>
                  <a:pt x="3544949" y="4580934"/>
                  <a:pt x="3407557" y="4628402"/>
                </a:cubicBezTo>
                <a:cubicBezTo>
                  <a:pt x="3270165" y="4675870"/>
                  <a:pt x="3092766" y="4567323"/>
                  <a:pt x="2797666" y="4628402"/>
                </a:cubicBezTo>
                <a:cubicBezTo>
                  <a:pt x="2502566" y="4689481"/>
                  <a:pt x="2321912" y="4595806"/>
                  <a:pt x="2187775" y="4628402"/>
                </a:cubicBezTo>
                <a:cubicBezTo>
                  <a:pt x="2053638" y="4660998"/>
                  <a:pt x="1917429" y="4603096"/>
                  <a:pt x="1779316" y="4628402"/>
                </a:cubicBezTo>
                <a:cubicBezTo>
                  <a:pt x="1641203" y="4653708"/>
                  <a:pt x="1281749" y="4591465"/>
                  <a:pt x="1119066" y="4628402"/>
                </a:cubicBezTo>
                <a:cubicBezTo>
                  <a:pt x="956383" y="4665339"/>
                  <a:pt x="711140" y="4600632"/>
                  <a:pt x="559533" y="4628402"/>
                </a:cubicBezTo>
                <a:cubicBezTo>
                  <a:pt x="407926" y="4656172"/>
                  <a:pt x="271747" y="4600694"/>
                  <a:pt x="0" y="4628402"/>
                </a:cubicBezTo>
                <a:cubicBezTo>
                  <a:pt x="-29975" y="4489289"/>
                  <a:pt x="4844" y="4343055"/>
                  <a:pt x="0" y="4136469"/>
                </a:cubicBezTo>
                <a:cubicBezTo>
                  <a:pt x="-4844" y="3929883"/>
                  <a:pt x="10873" y="3726057"/>
                  <a:pt x="0" y="3533454"/>
                </a:cubicBezTo>
                <a:cubicBezTo>
                  <a:pt x="-10873" y="3340851"/>
                  <a:pt x="35140" y="3205267"/>
                  <a:pt x="0" y="3115576"/>
                </a:cubicBezTo>
                <a:cubicBezTo>
                  <a:pt x="-35140" y="3025885"/>
                  <a:pt x="13325" y="2754912"/>
                  <a:pt x="0" y="2660670"/>
                </a:cubicBezTo>
                <a:cubicBezTo>
                  <a:pt x="-13325" y="2566428"/>
                  <a:pt x="15210" y="2273221"/>
                  <a:pt x="0" y="2094682"/>
                </a:cubicBezTo>
                <a:cubicBezTo>
                  <a:pt x="-15210" y="1916143"/>
                  <a:pt x="23728" y="1779057"/>
                  <a:pt x="0" y="1676804"/>
                </a:cubicBezTo>
                <a:cubicBezTo>
                  <a:pt x="-23728" y="1574551"/>
                  <a:pt x="43416" y="1137157"/>
                  <a:pt x="0" y="925680"/>
                </a:cubicBezTo>
                <a:close/>
              </a:path>
              <a:path w="5035799" h="4628402" stroke="0" extrusionOk="0">
                <a:moveTo>
                  <a:pt x="0" y="925680"/>
                </a:moveTo>
                <a:cubicBezTo>
                  <a:pt x="265920" y="868492"/>
                  <a:pt x="441280" y="883641"/>
                  <a:pt x="660249" y="804313"/>
                </a:cubicBezTo>
                <a:cubicBezTo>
                  <a:pt x="879218" y="724985"/>
                  <a:pt x="982244" y="786282"/>
                  <a:pt x="1068708" y="729230"/>
                </a:cubicBezTo>
                <a:cubicBezTo>
                  <a:pt x="1155172" y="672179"/>
                  <a:pt x="1441366" y="663578"/>
                  <a:pt x="1628242" y="626377"/>
                </a:cubicBezTo>
                <a:cubicBezTo>
                  <a:pt x="1815118" y="589175"/>
                  <a:pt x="2065609" y="610240"/>
                  <a:pt x="2288491" y="505010"/>
                </a:cubicBezTo>
                <a:cubicBezTo>
                  <a:pt x="2511373" y="399780"/>
                  <a:pt x="2575096" y="452339"/>
                  <a:pt x="2848024" y="402157"/>
                </a:cubicBezTo>
                <a:cubicBezTo>
                  <a:pt x="3120952" y="351975"/>
                  <a:pt x="3178899" y="375516"/>
                  <a:pt x="3407557" y="299303"/>
                </a:cubicBezTo>
                <a:cubicBezTo>
                  <a:pt x="3636215" y="223091"/>
                  <a:pt x="3683151" y="257267"/>
                  <a:pt x="3916733" y="205707"/>
                </a:cubicBezTo>
                <a:cubicBezTo>
                  <a:pt x="4150315" y="154146"/>
                  <a:pt x="4175120" y="165296"/>
                  <a:pt x="4425908" y="112110"/>
                </a:cubicBezTo>
                <a:cubicBezTo>
                  <a:pt x="4676696" y="58925"/>
                  <a:pt x="4886807" y="92996"/>
                  <a:pt x="5035799" y="0"/>
                </a:cubicBezTo>
                <a:cubicBezTo>
                  <a:pt x="5112650" y="266865"/>
                  <a:pt x="4977264" y="484490"/>
                  <a:pt x="5035799" y="671118"/>
                </a:cubicBezTo>
                <a:cubicBezTo>
                  <a:pt x="5094334" y="857746"/>
                  <a:pt x="4977133" y="979206"/>
                  <a:pt x="5035799" y="1203385"/>
                </a:cubicBezTo>
                <a:cubicBezTo>
                  <a:pt x="5094465" y="1427564"/>
                  <a:pt x="5009469" y="1570146"/>
                  <a:pt x="5035799" y="1874503"/>
                </a:cubicBezTo>
                <a:cubicBezTo>
                  <a:pt x="5062129" y="2178860"/>
                  <a:pt x="5021912" y="2410190"/>
                  <a:pt x="5035799" y="2545621"/>
                </a:cubicBezTo>
                <a:cubicBezTo>
                  <a:pt x="5049686" y="2681052"/>
                  <a:pt x="5003386" y="2964816"/>
                  <a:pt x="5035799" y="3170455"/>
                </a:cubicBezTo>
                <a:cubicBezTo>
                  <a:pt x="5068212" y="3376094"/>
                  <a:pt x="4997453" y="3576178"/>
                  <a:pt x="5035799" y="3749006"/>
                </a:cubicBezTo>
                <a:cubicBezTo>
                  <a:pt x="5074145" y="3921834"/>
                  <a:pt x="4942579" y="4409786"/>
                  <a:pt x="5035799" y="4628402"/>
                </a:cubicBezTo>
                <a:cubicBezTo>
                  <a:pt x="4883647" y="4677090"/>
                  <a:pt x="4815719" y="4601256"/>
                  <a:pt x="4627340" y="4628402"/>
                </a:cubicBezTo>
                <a:cubicBezTo>
                  <a:pt x="4438961" y="4655548"/>
                  <a:pt x="4240114" y="4561691"/>
                  <a:pt x="4067807" y="4628402"/>
                </a:cubicBezTo>
                <a:cubicBezTo>
                  <a:pt x="3895500" y="4695113"/>
                  <a:pt x="3655201" y="4604705"/>
                  <a:pt x="3457915" y="4628402"/>
                </a:cubicBezTo>
                <a:cubicBezTo>
                  <a:pt x="3260629" y="4652099"/>
                  <a:pt x="3020214" y="4592703"/>
                  <a:pt x="2797666" y="4628402"/>
                </a:cubicBezTo>
                <a:cubicBezTo>
                  <a:pt x="2575118" y="4664101"/>
                  <a:pt x="2306622" y="4605954"/>
                  <a:pt x="2137417" y="4628402"/>
                </a:cubicBezTo>
                <a:cubicBezTo>
                  <a:pt x="1968212" y="4650850"/>
                  <a:pt x="1811382" y="4582437"/>
                  <a:pt x="1678600" y="4628402"/>
                </a:cubicBezTo>
                <a:cubicBezTo>
                  <a:pt x="1545818" y="4674367"/>
                  <a:pt x="1373412" y="4606239"/>
                  <a:pt x="1270140" y="4628402"/>
                </a:cubicBezTo>
                <a:cubicBezTo>
                  <a:pt x="1166868" y="4650565"/>
                  <a:pt x="922805" y="4627244"/>
                  <a:pt x="609891" y="4628402"/>
                </a:cubicBezTo>
                <a:cubicBezTo>
                  <a:pt x="296977" y="4629560"/>
                  <a:pt x="127713" y="4573234"/>
                  <a:pt x="0" y="4628402"/>
                </a:cubicBezTo>
                <a:cubicBezTo>
                  <a:pt x="-59117" y="4474455"/>
                  <a:pt x="55479" y="4321807"/>
                  <a:pt x="0" y="4025387"/>
                </a:cubicBezTo>
                <a:cubicBezTo>
                  <a:pt x="-55479" y="3728967"/>
                  <a:pt x="42355" y="3690752"/>
                  <a:pt x="0" y="3496427"/>
                </a:cubicBezTo>
                <a:cubicBezTo>
                  <a:pt x="-42355" y="3302102"/>
                  <a:pt x="22906" y="3108762"/>
                  <a:pt x="0" y="2967467"/>
                </a:cubicBezTo>
                <a:cubicBezTo>
                  <a:pt x="-22906" y="2826172"/>
                  <a:pt x="43125" y="2662467"/>
                  <a:pt x="0" y="2549588"/>
                </a:cubicBezTo>
                <a:cubicBezTo>
                  <a:pt x="-43125" y="2436709"/>
                  <a:pt x="38449" y="2220865"/>
                  <a:pt x="0" y="1983601"/>
                </a:cubicBezTo>
                <a:cubicBezTo>
                  <a:pt x="-38449" y="1746337"/>
                  <a:pt x="49919" y="1774486"/>
                  <a:pt x="0" y="1565722"/>
                </a:cubicBezTo>
                <a:cubicBezTo>
                  <a:pt x="-49919" y="1356958"/>
                  <a:pt x="36887" y="1070196"/>
                  <a:pt x="0" y="92568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70F8F-77D4-4D0C-9993-CB12F10C8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0000">
                        <a14:foregroundMark x1="49375" y1="70625" x2="49500" y2="73625"/>
                        <a14:foregroundMark x1="50375" y1="73250" x2="49750" y2="75000"/>
                        <a14:foregroundMark x1="41000" y1="87375" x2="40500" y2="91125"/>
                        <a14:foregroundMark x1="39750" y1="87125" x2="39750" y2="90750"/>
                        <a14:foregroundMark x1="38875" y1="90500" x2="38625" y2="94125"/>
                        <a14:foregroundMark x1="42000" y1="94500" x2="43500" y2="99500"/>
                        <a14:foregroundMark x1="41375" y1="96375" x2="41750" y2="98625"/>
                        <a14:foregroundMark x1="45000" y1="87125" x2="45875" y2="9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63333" r="34583"/>
          <a:stretch/>
        </p:blipFill>
        <p:spPr>
          <a:xfrm flipH="1">
            <a:off x="771526" y="2747195"/>
            <a:ext cx="2917149" cy="358198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533559-1559-4D9E-B1C9-7A079E4D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04" y="2028684"/>
            <a:ext cx="3640186" cy="4242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3CCAC-8568-44B0-BDA3-5928564A95E0}"/>
              </a:ext>
            </a:extLst>
          </p:cNvPr>
          <p:cNvSpPr txBox="1"/>
          <p:nvPr/>
        </p:nvSpPr>
        <p:spPr>
          <a:xfrm>
            <a:off x="6864646" y="1591990"/>
            <a:ext cx="3069179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어디보자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치킨 가게가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E25730D-54FA-4E6A-96CE-997A9716503F}"/>
              </a:ext>
            </a:extLst>
          </p:cNvPr>
          <p:cNvSpPr/>
          <p:nvPr/>
        </p:nvSpPr>
        <p:spPr>
          <a:xfrm>
            <a:off x="2734096" y="1749542"/>
            <a:ext cx="2521486" cy="1523583"/>
          </a:xfrm>
          <a:custGeom>
            <a:avLst/>
            <a:gdLst>
              <a:gd name="connsiteX0" fmla="*/ 423610 w 2521486"/>
              <a:gd name="connsiteY0" fmla="*/ 1678394 h 1523583"/>
              <a:gd name="connsiteX1" fmla="*/ 452171 w 2521486"/>
              <a:gd name="connsiteY1" fmla="*/ 1346278 h 1523583"/>
              <a:gd name="connsiteX2" fmla="*/ 652219 w 2521486"/>
              <a:gd name="connsiteY2" fmla="*/ 94613 h 1523583"/>
              <a:gd name="connsiteX3" fmla="*/ 1849059 w 2521486"/>
              <a:gd name="connsiteY3" fmla="*/ 88028 h 1523583"/>
              <a:gd name="connsiteX4" fmla="*/ 2091060 w 2521486"/>
              <a:gd name="connsiteY4" fmla="*/ 1335039 h 1523583"/>
              <a:gd name="connsiteX5" fmla="*/ 873407 w 2521486"/>
              <a:gd name="connsiteY5" fmla="*/ 1486740 h 1523583"/>
              <a:gd name="connsiteX6" fmla="*/ 423610 w 2521486"/>
              <a:gd name="connsiteY6" fmla="*/ 1678394 h 15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86" h="1523583" fill="none" extrusionOk="0">
                <a:moveTo>
                  <a:pt x="423610" y="1678394"/>
                </a:moveTo>
                <a:cubicBezTo>
                  <a:pt x="418966" y="1527242"/>
                  <a:pt x="444815" y="1446704"/>
                  <a:pt x="452171" y="1346278"/>
                </a:cubicBezTo>
                <a:cubicBezTo>
                  <a:pt x="-257247" y="985166"/>
                  <a:pt x="65530" y="363292"/>
                  <a:pt x="652219" y="94613"/>
                </a:cubicBezTo>
                <a:cubicBezTo>
                  <a:pt x="999666" y="-128378"/>
                  <a:pt x="1443016" y="-95675"/>
                  <a:pt x="1849059" y="88028"/>
                </a:cubicBezTo>
                <a:cubicBezTo>
                  <a:pt x="2642014" y="505733"/>
                  <a:pt x="2748944" y="917087"/>
                  <a:pt x="2091060" y="1335039"/>
                </a:cubicBezTo>
                <a:cubicBezTo>
                  <a:pt x="1701982" y="1557801"/>
                  <a:pt x="1340414" y="1581432"/>
                  <a:pt x="873407" y="1486740"/>
                </a:cubicBezTo>
                <a:cubicBezTo>
                  <a:pt x="751771" y="1601108"/>
                  <a:pt x="521816" y="1592940"/>
                  <a:pt x="423610" y="1678394"/>
                </a:cubicBezTo>
                <a:close/>
              </a:path>
              <a:path w="2521486" h="1523583" stroke="0" extrusionOk="0">
                <a:moveTo>
                  <a:pt x="423610" y="1678394"/>
                </a:moveTo>
                <a:cubicBezTo>
                  <a:pt x="420534" y="1571956"/>
                  <a:pt x="457682" y="1502454"/>
                  <a:pt x="452171" y="1346278"/>
                </a:cubicBezTo>
                <a:cubicBezTo>
                  <a:pt x="-147854" y="862836"/>
                  <a:pt x="-49511" y="274285"/>
                  <a:pt x="652219" y="94613"/>
                </a:cubicBezTo>
                <a:cubicBezTo>
                  <a:pt x="987314" y="-99891"/>
                  <a:pt x="1471305" y="81947"/>
                  <a:pt x="1849059" y="88028"/>
                </a:cubicBezTo>
                <a:cubicBezTo>
                  <a:pt x="2505176" y="212587"/>
                  <a:pt x="2693061" y="909219"/>
                  <a:pt x="2091060" y="1335039"/>
                </a:cubicBezTo>
                <a:cubicBezTo>
                  <a:pt x="1671345" y="1427043"/>
                  <a:pt x="1349200" y="1573802"/>
                  <a:pt x="873407" y="1486740"/>
                </a:cubicBezTo>
                <a:cubicBezTo>
                  <a:pt x="783956" y="1542032"/>
                  <a:pt x="614732" y="1548115"/>
                  <a:pt x="423610" y="1678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33200"/>
                      <a:gd name="adj2" fmla="val 601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90093-58CB-4DA2-8998-2723C38A0563}"/>
              </a:ext>
            </a:extLst>
          </p:cNvPr>
          <p:cNvSpPr txBox="1"/>
          <p:nvPr/>
        </p:nvSpPr>
        <p:spPr>
          <a:xfrm>
            <a:off x="2966978" y="2028684"/>
            <a:ext cx="226310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오늘 </a:t>
            </a:r>
            <a:r>
              <a:rPr lang="ko-KR" altLang="en-US" sz="2806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불금인데</a:t>
            </a:r>
            <a:r>
              <a:rPr lang="en-US" altLang="ko-KR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806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6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치킨이나 먹을까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3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6B355F0-8896-4A07-843F-F54F6EE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91813" cy="509451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594995-CA47-4B8E-B5B3-7597BE51649A}"/>
              </a:ext>
            </a:extLst>
          </p:cNvPr>
          <p:cNvGrpSpPr/>
          <p:nvPr/>
        </p:nvGrpSpPr>
        <p:grpSpPr>
          <a:xfrm>
            <a:off x="2068360" y="317070"/>
            <a:ext cx="10259860" cy="4276324"/>
            <a:chOff x="2247539" y="1185437"/>
            <a:chExt cx="11260055" cy="4477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99B839-642C-47EA-BE81-A13F4FFB3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0" t="11111" r="9071" b="12064"/>
            <a:stretch/>
          </p:blipFill>
          <p:spPr>
            <a:xfrm>
              <a:off x="2247539" y="1185437"/>
              <a:ext cx="7641772" cy="4477377"/>
            </a:xfrm>
            <a:prstGeom prst="rect">
              <a:avLst/>
            </a:prstGeom>
            <a:ln>
              <a:noFill/>
            </a:ln>
            <a:effectLst>
              <a:outerShdw blurRad="101600" dist="152400" dir="4740000" algn="tl" rotWithShape="0">
                <a:srgbClr val="333333">
                  <a:alpha val="14000"/>
                </a:srgbClr>
              </a:outerShdw>
            </a:effec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AC38F7-26E5-491D-97DD-FB93DD195E02}"/>
                </a:ext>
              </a:extLst>
            </p:cNvPr>
            <p:cNvGrpSpPr/>
            <p:nvPr/>
          </p:nvGrpSpPr>
          <p:grpSpPr>
            <a:xfrm>
              <a:off x="3789595" y="2237157"/>
              <a:ext cx="8363046" cy="3244749"/>
              <a:chOff x="4479021" y="1649332"/>
              <a:chExt cx="8363046" cy="32447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B36FF-E0DD-4096-954E-77A9FAE91F05}"/>
                  </a:ext>
                </a:extLst>
              </p:cNvPr>
              <p:cNvSpPr txBox="1"/>
              <p:nvPr/>
            </p:nvSpPr>
            <p:spPr>
              <a:xfrm rot="761212">
                <a:off x="6742350" y="1928805"/>
                <a:ext cx="6099717" cy="2965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1008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곳</a:t>
                </a:r>
                <a:endParaRPr lang="ko-KR" altLang="en-US" sz="771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639AC-EF37-4C84-BFC4-3A3A0770D27A}"/>
                  </a:ext>
                </a:extLst>
              </p:cNvPr>
              <p:cNvSpPr txBox="1"/>
              <p:nvPr/>
            </p:nvSpPr>
            <p:spPr>
              <a:xfrm>
                <a:off x="4479021" y="1649332"/>
                <a:ext cx="6099717" cy="224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788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5262" b="1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좋</a:t>
                </a:r>
                <a:r>
                  <a:rPr lang="ko-KR" altLang="en-US" sz="4210" b="1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</a:t>
                </a:r>
                <a:r>
                  <a:rPr lang="ko-KR" altLang="en-US" sz="5262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하</a:t>
                </a:r>
                <a:r>
                  <a:rPr lang="ko-KR" altLang="en-US" sz="4210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는</a:t>
                </a:r>
                <a:r>
                  <a:rPr lang="ko-KR" altLang="en-US" sz="6314" spc="-263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음</a:t>
                </a:r>
                <a:r>
                  <a:rPr lang="ko-KR" altLang="en-US" sz="6314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</a:t>
                </a:r>
                <a:r>
                  <a:rPr lang="ko-KR" altLang="en-US" sz="4736" spc="-263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을</a:t>
                </a:r>
                <a:endParaRPr lang="en-US" altLang="ko-KR" sz="4736" spc="-263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  <a:p>
                <a:r>
                  <a:rPr lang="ko-KR" altLang="en-US" sz="7016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먹</a:t>
                </a:r>
                <a:r>
                  <a:rPr lang="ko-KR" altLang="en-US" sz="5262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고</a:t>
                </a:r>
                <a:r>
                  <a:rPr lang="ko-KR" altLang="en-US" sz="6314" spc="-132" dirty="0" err="1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싶</a:t>
                </a:r>
                <a:r>
                  <a:rPr lang="ko-KR" altLang="en-US" sz="701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    </a:t>
                </a:r>
                <a:r>
                  <a:rPr lang="ko-KR" altLang="en-US" sz="4736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에</a:t>
                </a:r>
                <a:endParaRPr lang="ko-KR" altLang="en-US" sz="5788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53E46A-1573-424C-B5D4-1D38CE268DFD}"/>
                </a:ext>
              </a:extLst>
            </p:cNvPr>
            <p:cNvSpPr txBox="1"/>
            <p:nvPr/>
          </p:nvSpPr>
          <p:spPr>
            <a:xfrm rot="462121">
              <a:off x="7407878" y="3925671"/>
              <a:ext cx="6099716" cy="775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10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서</a:t>
              </a:r>
              <a:endParaRPr lang="ko-KR" altLang="en-US" sz="421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100B-28E5-47FF-9AFE-4B3A7A8C11BE}"/>
                </a:ext>
              </a:extLst>
            </p:cNvPr>
            <p:cNvSpPr txBox="1"/>
            <p:nvPr/>
          </p:nvSpPr>
          <p:spPr>
            <a:xfrm rot="300651">
              <a:off x="5581683" y="3706038"/>
              <a:ext cx="6099716" cy="71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59" b="1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은</a:t>
              </a:r>
              <a:endParaRPr lang="ko-KR" altLang="en-US" sz="3859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648D96-1234-4C77-B851-E05B428489A2}"/>
                </a:ext>
              </a:extLst>
            </p:cNvPr>
            <p:cNvSpPr txBox="1"/>
            <p:nvPr/>
          </p:nvSpPr>
          <p:spPr>
            <a:xfrm rot="223111">
              <a:off x="4601952" y="2692767"/>
              <a:ext cx="6799942" cy="718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859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아</a:t>
              </a:r>
              <a:endParaRPr lang="ko-KR" altLang="en-US" sz="385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C4292A-27A1-4BC2-9926-7FD42A7B945F}"/>
                </a:ext>
              </a:extLst>
            </p:cNvPr>
            <p:cNvSpPr txBox="1"/>
            <p:nvPr/>
          </p:nvSpPr>
          <p:spPr>
            <a:xfrm rot="276105">
              <a:off x="6337163" y="2421749"/>
              <a:ext cx="6799942" cy="1029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5788" spc="-26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식</a:t>
              </a:r>
              <a:endParaRPr lang="ko-KR" altLang="en-US" sz="5788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681524-BA89-454B-8091-B6EDC3153111}"/>
              </a:ext>
            </a:extLst>
          </p:cNvPr>
          <p:cNvSpPr txBox="1"/>
          <p:nvPr/>
        </p:nvSpPr>
        <p:spPr>
          <a:xfrm>
            <a:off x="2451085" y="-2331105"/>
            <a:ext cx="2583874" cy="187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578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D8D9A-2BC7-4DFA-9024-89C1DA24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6887119" y="1808085"/>
            <a:ext cx="319322" cy="651213"/>
          </a:xfrm>
          <a:prstGeom prst="rect">
            <a:avLst/>
          </a:prstGeom>
        </p:spPr>
      </p:pic>
      <p:pic>
        <p:nvPicPr>
          <p:cNvPr id="21" name="Picture 10" descr="전주 배달의민족">
            <a:extLst>
              <a:ext uri="{FF2B5EF4-FFF2-40B4-BE49-F238E27FC236}">
                <a16:creationId xmlns:a16="http://schemas.microsoft.com/office/drawing/2014/main" id="{C7E75384-B83C-4BD8-B47A-C0475AE09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378">
            <a:off x="7759662" y="-358535"/>
            <a:ext cx="2543351" cy="25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야외주문] 배민라이더스 픽업존 : 한강도 야구장도 배달된다! : 네이버 블로그">
            <a:extLst>
              <a:ext uri="{FF2B5EF4-FFF2-40B4-BE49-F238E27FC236}">
                <a16:creationId xmlns:a16="http://schemas.microsoft.com/office/drawing/2014/main" id="{266D732E-0198-4EF2-B33D-9AFD975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1" y="2890432"/>
            <a:ext cx="2548471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271EB-B5D2-4108-9B14-9D56BD3BD4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4826"/>
          <a:stretch/>
        </p:blipFill>
        <p:spPr>
          <a:xfrm>
            <a:off x="12606574" y="1835990"/>
            <a:ext cx="49639" cy="9833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4EFD2-7AD3-4B20-A77D-496FBF124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1" b="94628" l="9988" r="89953">
                        <a14:foregroundMark x1="31600" y1="58242" x2="31600" y2="58242"/>
                        <a14:foregroundMark x1="27453" y1="50794" x2="27453" y2="50794"/>
                        <a14:foregroundMark x1="24416" y1="51648" x2="24416" y2="51648"/>
                        <a14:foregroundMark x1="25000" y1="51282" x2="33353" y2="49695"/>
                        <a14:foregroundMark x1="50701" y1="56960" x2="46963" y2="52625"/>
                        <a14:foregroundMark x1="45502" y1="44261" x2="46729" y2="45055"/>
                        <a14:foregroundMark x1="50058" y1="46398" x2="50701" y2="43956"/>
                        <a14:backgroundMark x1="25234" y1="53907" x2="28680" y2="55250"/>
                        <a14:backgroundMark x1="22897" y1="53785" x2="31308" y2="52137"/>
                        <a14:backgroundMark x1="27804" y1="58730" x2="32185" y2="613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8987" y="4577007"/>
            <a:ext cx="2920680" cy="27944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5A1BD9-F4F4-4264-A982-EAC194EB575F}"/>
              </a:ext>
            </a:extLst>
          </p:cNvPr>
          <p:cNvSpPr txBox="1"/>
          <p:nvPr/>
        </p:nvSpPr>
        <p:spPr>
          <a:xfrm>
            <a:off x="-2038820" y="-969019"/>
            <a:ext cx="821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  <a:highlight>
                  <a:srgbClr val="FFFF00"/>
                </a:highlight>
              </a:rPr>
              <a:t>새로운 배민 비전 최종 고정 해줘</a:t>
            </a:r>
            <a:r>
              <a:rPr lang="en-US" altLang="ko-KR" b="0" dirty="0">
                <a:effectLst/>
                <a:highlight>
                  <a:srgbClr val="FFFF00"/>
                </a:highlight>
              </a:rPr>
              <a:t>!</a:t>
            </a:r>
            <a:endParaRPr lang="ko-KR" altLang="en-US" b="0" dirty="0">
              <a:effectLst/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0BE9FE-177B-4C58-B6F8-D36F6570FA8A}"/>
              </a:ext>
            </a:extLst>
          </p:cNvPr>
          <p:cNvSpPr txBox="1"/>
          <p:nvPr/>
        </p:nvSpPr>
        <p:spPr>
          <a:xfrm>
            <a:off x="161571" y="5411584"/>
            <a:ext cx="4036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0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우아한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형제들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비전 </a:t>
            </a:r>
            <a:r>
              <a: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2022.ver</a:t>
            </a:r>
            <a:endParaRPr lang="ko-KR" altLang="en-US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E44B-A382-4360-8208-F70022E829B7}"/>
              </a:ext>
            </a:extLst>
          </p:cNvPr>
          <p:cNvSpPr txBox="1"/>
          <p:nvPr/>
        </p:nvSpPr>
        <p:spPr>
          <a:xfrm>
            <a:off x="4475737" y="6346881"/>
            <a:ext cx="403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좋은 음식이 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내가 좋아하는 음식으로 바뀐다면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5DF70A6-F6B8-447A-B0B1-FA0B91FC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0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E6C469-DA63-468F-9EBA-7B505F818780}"/>
              </a:ext>
            </a:extLst>
          </p:cNvPr>
          <p:cNvGrpSpPr/>
          <p:nvPr/>
        </p:nvGrpSpPr>
        <p:grpSpPr>
          <a:xfrm>
            <a:off x="7577775" y="1859838"/>
            <a:ext cx="2514953" cy="3939390"/>
            <a:chOff x="6845137" y="51503"/>
            <a:chExt cx="3823252" cy="66904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D1C286-EC34-4A62-963E-6B22C9FE8236}"/>
                </a:ext>
              </a:extLst>
            </p:cNvPr>
            <p:cNvGrpSpPr/>
            <p:nvPr/>
          </p:nvGrpSpPr>
          <p:grpSpPr>
            <a:xfrm>
              <a:off x="6845137" y="51503"/>
              <a:ext cx="3823252" cy="6690499"/>
              <a:chOff x="6845137" y="51503"/>
              <a:chExt cx="3823252" cy="6690499"/>
            </a:xfrm>
          </p:grpSpPr>
          <p:pic>
            <p:nvPicPr>
              <p:cNvPr id="39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CC80ACD-1F69-4461-B9E7-10AF8F8CC7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43"/>
              <a:stretch/>
            </p:blipFill>
            <p:spPr bwMode="auto">
              <a:xfrm>
                <a:off x="7274317" y="51503"/>
                <a:ext cx="3394072" cy="6690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517F5E9-937C-4ADC-91EE-30C5DE0150BB}"/>
                  </a:ext>
                </a:extLst>
              </p:cNvPr>
              <p:cNvSpPr/>
              <p:nvPr/>
            </p:nvSpPr>
            <p:spPr>
              <a:xfrm>
                <a:off x="6845137" y="3337146"/>
                <a:ext cx="3229898" cy="9686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07126DD-DE5B-4E96-A6AA-8362C219D133}"/>
                </a:ext>
              </a:extLst>
            </p:cNvPr>
            <p:cNvGrpSpPr/>
            <p:nvPr/>
          </p:nvGrpSpPr>
          <p:grpSpPr>
            <a:xfrm>
              <a:off x="7382453" y="3357283"/>
              <a:ext cx="1570933" cy="888392"/>
              <a:chOff x="2836046" y="3479480"/>
              <a:chExt cx="1554608" cy="879161"/>
            </a:xfrm>
          </p:grpSpPr>
          <p:pic>
            <p:nvPicPr>
              <p:cNvPr id="37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B6C99799-8547-4C58-BEF2-664F18BB9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9" t="48277" r="57525" b="38903"/>
              <a:stretch/>
            </p:blipFill>
            <p:spPr bwMode="auto">
              <a:xfrm>
                <a:off x="2836046" y="3479481"/>
                <a:ext cx="1328652" cy="879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0A5B1B0-E00C-4635-9F19-DF610BCE28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76" t="48277" r="2043" b="38903"/>
              <a:stretch/>
            </p:blipFill>
            <p:spPr bwMode="auto">
              <a:xfrm>
                <a:off x="3389089" y="3479480"/>
                <a:ext cx="1001565" cy="879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BEBA01-25D9-429C-9826-E556530B9989}"/>
                </a:ext>
              </a:extLst>
            </p:cNvPr>
            <p:cNvGrpSpPr/>
            <p:nvPr/>
          </p:nvGrpSpPr>
          <p:grpSpPr>
            <a:xfrm>
              <a:off x="7530945" y="3361720"/>
              <a:ext cx="3022046" cy="888391"/>
              <a:chOff x="406950" y="3159200"/>
              <a:chExt cx="3022046" cy="88839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9C470B8-BE71-4E9A-8C26-1F9AEC0FE225}"/>
                  </a:ext>
                </a:extLst>
              </p:cNvPr>
              <p:cNvGrpSpPr/>
              <p:nvPr/>
            </p:nvGrpSpPr>
            <p:grpSpPr>
              <a:xfrm>
                <a:off x="406950" y="3159200"/>
                <a:ext cx="2948486" cy="888391"/>
                <a:chOff x="406950" y="3159200"/>
                <a:chExt cx="2948486" cy="888391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4B6584B-7A23-4D53-983A-49B94BC6C34F}"/>
                    </a:ext>
                  </a:extLst>
                </p:cNvPr>
                <p:cNvGrpSpPr/>
                <p:nvPr/>
              </p:nvGrpSpPr>
              <p:grpSpPr>
                <a:xfrm>
                  <a:off x="406950" y="3159200"/>
                  <a:ext cx="2839589" cy="888391"/>
                  <a:chOff x="1354617" y="3479481"/>
                  <a:chExt cx="2810082" cy="879160"/>
                </a:xfrm>
              </p:grpSpPr>
              <p:pic>
                <p:nvPicPr>
                  <p:cNvPr id="35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8A093A78-1AD0-4FBD-AD2D-363206E7EB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9" t="48277" r="57525" b="38903"/>
                  <a:stretch/>
                </p:blipFill>
                <p:spPr bwMode="auto">
                  <a:xfrm>
                    <a:off x="2836046" y="3479481"/>
                    <a:ext cx="1328653" cy="8791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61C14A50-8835-49D6-B0E7-2A3723FB073E}"/>
                      </a:ext>
                    </a:extLst>
                  </p:cNvPr>
                  <p:cNvSpPr/>
                  <p:nvPr/>
                </p:nvSpPr>
                <p:spPr>
                  <a:xfrm>
                    <a:off x="1354617" y="3977960"/>
                    <a:ext cx="406094" cy="176517"/>
                  </a:xfrm>
                  <a:prstGeom prst="rect">
                    <a:avLst/>
                  </a:prstGeom>
                  <a:solidFill>
                    <a:srgbClr val="F6F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98C4A867-1E4A-4CB0-9668-AC5E16A51AE3}"/>
                    </a:ext>
                  </a:extLst>
                </p:cNvPr>
                <p:cNvSpPr/>
                <p:nvPr/>
              </p:nvSpPr>
              <p:spPr>
                <a:xfrm>
                  <a:off x="2037177" y="3265684"/>
                  <a:ext cx="1318259" cy="762858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488346C-8EB8-4C0B-B644-42817560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4510" y="3208752"/>
                <a:ext cx="724486" cy="72448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169019-A337-4758-BDBE-60B24BA9564E}"/>
                  </a:ext>
                </a:extLst>
              </p:cNvPr>
              <p:cNvSpPr txBox="1"/>
              <p:nvPr/>
            </p:nvSpPr>
            <p:spPr>
              <a:xfrm>
                <a:off x="1916991" y="3302433"/>
                <a:ext cx="959289" cy="63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38" b="1" err="1">
                    <a:solidFill>
                      <a:srgbClr val="262626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취향저격</a:t>
                </a:r>
                <a:endParaRPr lang="ko-KR" altLang="en-US" sz="1138" b="1">
                  <a:solidFill>
                    <a:srgbClr val="262626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6B6C4-015D-40DC-9391-0B50C6B49554}"/>
              </a:ext>
            </a:extLst>
          </p:cNvPr>
          <p:cNvGrpSpPr/>
          <p:nvPr/>
        </p:nvGrpSpPr>
        <p:grpSpPr>
          <a:xfrm>
            <a:off x="4150926" y="1838671"/>
            <a:ext cx="2185224" cy="4202845"/>
            <a:chOff x="5299085" y="1459205"/>
            <a:chExt cx="2286907" cy="4641267"/>
          </a:xfrm>
          <a:effectLst>
            <a:outerShdw blurRad="50800" dist="88900" dir="4140000" algn="tl" rotWithShape="0">
              <a:prstClr val="black">
                <a:alpha val="18000"/>
              </a:prstClr>
            </a:outerShdw>
          </a:effectLst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FC07FE-C5B8-4E14-99D7-6E7CB01E38FD}"/>
                </a:ext>
              </a:extLst>
            </p:cNvPr>
            <p:cNvGrpSpPr/>
            <p:nvPr/>
          </p:nvGrpSpPr>
          <p:grpSpPr>
            <a:xfrm>
              <a:off x="5299085" y="1459205"/>
              <a:ext cx="2286907" cy="4641267"/>
              <a:chOff x="8412282" y="580028"/>
              <a:chExt cx="2814655" cy="571232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EF49FD8-5E5E-4042-8177-F2F210724DAD}"/>
                  </a:ext>
                </a:extLst>
              </p:cNvPr>
              <p:cNvGrpSpPr/>
              <p:nvPr/>
            </p:nvGrpSpPr>
            <p:grpSpPr>
              <a:xfrm>
                <a:off x="8417381" y="580028"/>
                <a:ext cx="2781860" cy="5712329"/>
                <a:chOff x="8417381" y="580028"/>
                <a:chExt cx="2781860" cy="5712329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78E056EF-3062-4FE1-9D18-BB5764292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1544"/>
                <a:stretch/>
              </p:blipFill>
              <p:spPr>
                <a:xfrm>
                  <a:off x="8417381" y="580028"/>
                  <a:ext cx="2781860" cy="2917169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C709A10-4EF0-4B5E-B7EC-DEBF516B5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4371" b="1939"/>
                <a:stretch/>
              </p:blipFill>
              <p:spPr>
                <a:xfrm>
                  <a:off x="8417381" y="3060067"/>
                  <a:ext cx="2781860" cy="3232290"/>
                </a:xfrm>
                <a:prstGeom prst="rect">
                  <a:avLst/>
                </a:prstGeom>
                <a:ln w="19050">
                  <a:noFill/>
                </a:ln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8EF258F7-2846-4A74-9EA8-0D16C2871CDC}"/>
                  </a:ext>
                </a:extLst>
              </p:cNvPr>
              <p:cNvGrpSpPr/>
              <p:nvPr/>
            </p:nvGrpSpPr>
            <p:grpSpPr>
              <a:xfrm>
                <a:off x="8412282" y="1348358"/>
                <a:ext cx="2786270" cy="2036940"/>
                <a:chOff x="8412282" y="1348358"/>
                <a:chExt cx="2786270" cy="203694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5B8CF3-C867-4777-93CF-DF1B25EF8A47}"/>
                    </a:ext>
                  </a:extLst>
                </p:cNvPr>
                <p:cNvSpPr/>
                <p:nvPr/>
              </p:nvSpPr>
              <p:spPr>
                <a:xfrm>
                  <a:off x="8412282" y="1348358"/>
                  <a:ext cx="2786270" cy="20369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9C9809-08A9-4304-977C-BCA5F418C561}"/>
                    </a:ext>
                  </a:extLst>
                </p:cNvPr>
                <p:cNvSpPr txBox="1"/>
                <p:nvPr/>
              </p:nvSpPr>
              <p:spPr>
                <a:xfrm>
                  <a:off x="8849793" y="1388864"/>
                  <a:ext cx="2289789" cy="334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rgbClr val="23A9DB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비</a:t>
                  </a:r>
                  <a:r>
                    <a:rPr lang="ko-KR" altLang="en-US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오는 날</a:t>
                  </a:r>
                  <a:r>
                    <a:rPr lang="en-US" altLang="ko-KR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, </a:t>
                  </a:r>
                  <a:r>
                    <a:rPr lang="ko-KR" altLang="en-US" sz="1000" b="1" dirty="0" err="1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알짱님</a:t>
                  </a:r>
                  <a:r>
                    <a:rPr lang="ko-KR" altLang="en-US" sz="900" b="1" dirty="0" err="1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을</a:t>
                  </a:r>
                  <a:r>
                    <a:rPr lang="ko-KR" altLang="en-US" sz="900" b="1" dirty="0">
                      <a:solidFill>
                        <a:srgbClr val="262626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 위한 가게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F00E30-49C9-47C0-AC26-13D3C39654B2}"/>
                  </a:ext>
                </a:extLst>
              </p:cNvPr>
              <p:cNvGrpSpPr/>
              <p:nvPr/>
            </p:nvGrpSpPr>
            <p:grpSpPr>
              <a:xfrm>
                <a:off x="8440667" y="5108612"/>
                <a:ext cx="2786270" cy="628394"/>
                <a:chOff x="8440667" y="1348358"/>
                <a:chExt cx="2786270" cy="1697323"/>
              </a:xfrm>
              <a:effectLst/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DCD6CBA-E7B7-45E2-A8D5-A7EEF6D739CD}"/>
                    </a:ext>
                  </a:extLst>
                </p:cNvPr>
                <p:cNvSpPr/>
                <p:nvPr/>
              </p:nvSpPr>
              <p:spPr>
                <a:xfrm>
                  <a:off x="8440667" y="1348358"/>
                  <a:ext cx="2786270" cy="1697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E819C-783D-4FA5-B300-1EF75CF9FE0D}"/>
                    </a:ext>
                  </a:extLst>
                </p:cNvPr>
                <p:cNvSpPr txBox="1"/>
                <p:nvPr/>
              </p:nvSpPr>
              <p:spPr>
                <a:xfrm>
                  <a:off x="8458362" y="1388862"/>
                  <a:ext cx="2600130" cy="889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새로 생긴 음식</a:t>
                  </a:r>
                </a:p>
              </p:txBody>
            </p:sp>
          </p:grpSp>
        </p:grpSp>
        <p:pic>
          <p:nvPicPr>
            <p:cNvPr id="4100" name="Picture 4" descr="Vector Raindrop - Rain Drops Clipart Transparent Background, HD Png  Download , Transparent Png Image - PNGitem">
              <a:extLst>
                <a:ext uri="{FF2B5EF4-FFF2-40B4-BE49-F238E27FC236}">
                  <a16:creationId xmlns:a16="http://schemas.microsoft.com/office/drawing/2014/main" id="{D242F5F9-5780-4588-9FD0-ECB42A7F4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6" b="90566" l="6163" r="94419">
                          <a14:foregroundMark x1="21163" y1="39858" x2="17907" y2="50118"/>
                          <a14:foregroundMark x1="6163" y1="44929" x2="7442" y2="49175"/>
                          <a14:foregroundMark x1="76163" y1="34316" x2="83837" y2="46108"/>
                          <a14:foregroundMark x1="94419" y1="44575" x2="91395" y2="48939"/>
                          <a14:foregroundMark x1="48140" y1="90566" x2="54767" y2="89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58350" y="2127291"/>
              <a:ext cx="236329" cy="23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57CBCC-6B1C-47F2-9796-86EFC11E0F06}"/>
                </a:ext>
              </a:extLst>
            </p:cNvPr>
            <p:cNvSpPr txBox="1"/>
            <p:nvPr/>
          </p:nvSpPr>
          <p:spPr>
            <a:xfrm>
              <a:off x="5445768" y="3341654"/>
              <a:ext cx="862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해물 파전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D18131C-2A08-48DB-B0EE-43CF7A29278E}"/>
                </a:ext>
              </a:extLst>
            </p:cNvPr>
            <p:cNvGrpSpPr/>
            <p:nvPr/>
          </p:nvGrpSpPr>
          <p:grpSpPr>
            <a:xfrm>
              <a:off x="5357954" y="2534027"/>
              <a:ext cx="862341" cy="1049745"/>
              <a:chOff x="5369384" y="2514977"/>
              <a:chExt cx="862341" cy="1049745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1FA606A7-1EE9-4240-BC66-FBBA25FF4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6" t="21567" r="396" b="5565"/>
              <a:stretch/>
            </p:blipFill>
            <p:spPr bwMode="auto">
              <a:xfrm>
                <a:off x="5458350" y="2800117"/>
                <a:ext cx="718633" cy="764605"/>
              </a:xfrm>
              <a:prstGeom prst="roundRect">
                <a:avLst>
                  <a:gd name="adj" fmla="val 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7AB399-F618-45FA-8C32-4985BBD1DB53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콩가네</a:t>
                </a:r>
                <a:r>
                  <a:rPr lang="ko-KR" altLang="en-US" sz="10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파전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E61ED1B-5394-4901-B1A8-0FD378503F57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8C606A0-1D12-4A53-9112-B02A6EA0D6AD}"/>
                </a:ext>
              </a:extLst>
            </p:cNvPr>
            <p:cNvGrpSpPr/>
            <p:nvPr/>
          </p:nvGrpSpPr>
          <p:grpSpPr>
            <a:xfrm>
              <a:off x="6144735" y="2538100"/>
              <a:ext cx="862341" cy="1043605"/>
              <a:chOff x="5369384" y="2514977"/>
              <a:chExt cx="862341" cy="104360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FAC5BD-0646-4A7B-B17E-3420380C4E1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두껍삼겹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69FCD11-D306-4EDD-AC89-1B26B4E9398A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06" name="Picture 10" descr="삼겹살">
              <a:extLst>
                <a:ext uri="{FF2B5EF4-FFF2-40B4-BE49-F238E27FC236}">
                  <a16:creationId xmlns:a16="http://schemas.microsoft.com/office/drawing/2014/main" id="{6C26B6C4-A3F3-4CE9-9CBE-1B1896F11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7" r="29251" b="20283"/>
            <a:stretch/>
          </p:blipFill>
          <p:spPr bwMode="auto">
            <a:xfrm>
              <a:off x="6239414" y="2816085"/>
              <a:ext cx="711932" cy="761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 descr="음식, 그릇, 야채이(가) 표시된 사진&#10;&#10;자동 생성된 설명">
              <a:extLst>
                <a:ext uri="{FF2B5EF4-FFF2-40B4-BE49-F238E27FC236}">
                  <a16:creationId xmlns:a16="http://schemas.microsoft.com/office/drawing/2014/main" id="{222D8D3C-00FB-4D6C-8C25-BB83E60C7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730"/>
            <a:stretch/>
          </p:blipFill>
          <p:spPr>
            <a:xfrm>
              <a:off x="6932609" y="2535249"/>
              <a:ext cx="510763" cy="1058498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F2CFF3-DF7E-4128-A120-58F481C9594C}"/>
                </a:ext>
              </a:extLst>
            </p:cNvPr>
            <p:cNvSpPr/>
            <p:nvPr/>
          </p:nvSpPr>
          <p:spPr>
            <a:xfrm>
              <a:off x="5300115" y="3871080"/>
              <a:ext cx="2263844" cy="1655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6C7AC5-AA7A-4B21-85D1-9499C98F8DA0}"/>
                </a:ext>
              </a:extLst>
            </p:cNvPr>
            <p:cNvSpPr txBox="1"/>
            <p:nvPr/>
          </p:nvSpPr>
          <p:spPr>
            <a:xfrm>
              <a:off x="5659119" y="3948518"/>
              <a:ext cx="1784253" cy="27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0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알짱님</a:t>
              </a:r>
              <a:r>
                <a:rPr lang="ko-KR" altLang="en-US" sz="9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</a:t>
              </a:r>
              <a:r>
                <a: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사랑</a:t>
              </a:r>
              <a:r>
                <a:rPr lang="en-US" altLang="ko-KR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900" b="1" dirty="0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 </a:t>
              </a:r>
              <a:r>
                <a:rPr lang="ko-KR" altLang="en-US" sz="900" b="1" dirty="0" err="1">
                  <a:solidFill>
                    <a:srgbClr val="26262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쭈꾸미</a:t>
              </a:r>
              <a:endParaRPr lang="ko-KR" altLang="en-US" sz="900" b="1" dirty="0">
                <a:solidFill>
                  <a:srgbClr val="26262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F2A3DAA-3B3D-4ECF-AE76-3CA6EC1D98D6}"/>
                </a:ext>
              </a:extLst>
            </p:cNvPr>
            <p:cNvGrpSpPr/>
            <p:nvPr/>
          </p:nvGrpSpPr>
          <p:grpSpPr>
            <a:xfrm>
              <a:off x="5356014" y="4375373"/>
              <a:ext cx="862341" cy="1043605"/>
              <a:chOff x="5369384" y="2514977"/>
              <a:chExt cx="862341" cy="104360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E143162-9442-44AC-93E0-D8117C9485A7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쭈블리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6D0E74C-E949-40D2-ACDD-B0BB766FA5E6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0" name="Picture 14" descr="매콤 쫄깃한 오마니 낙지볶음 600g - 이마트몰, 당신과 가장 가까운 이마트">
              <a:extLst>
                <a:ext uri="{FF2B5EF4-FFF2-40B4-BE49-F238E27FC236}">
                  <a16:creationId xmlns:a16="http://schemas.microsoft.com/office/drawing/2014/main" id="{B3875DB3-84E3-41BA-B8F0-0C3FF807EA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9"/>
            <a:stretch/>
          </p:blipFill>
          <p:spPr bwMode="auto">
            <a:xfrm>
              <a:off x="5451492" y="4648921"/>
              <a:ext cx="712070" cy="76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88E7012-8509-45C1-AAA9-84FAF7A4DACF}"/>
                </a:ext>
              </a:extLst>
            </p:cNvPr>
            <p:cNvGrpSpPr/>
            <p:nvPr/>
          </p:nvGrpSpPr>
          <p:grpSpPr>
            <a:xfrm>
              <a:off x="6144214" y="4375373"/>
              <a:ext cx="862341" cy="1043605"/>
              <a:chOff x="5369384" y="2514977"/>
              <a:chExt cx="862341" cy="104360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102764-A17D-4B58-89A4-8292E780FD3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쭈꾸부꾸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33F489F-3ECB-4B71-821B-8F00AFE07AA8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2" name="Picture 16" descr="Octopus 아이콘 - 무료 다운로드, PNG 및 벡터">
              <a:extLst>
                <a:ext uri="{FF2B5EF4-FFF2-40B4-BE49-F238E27FC236}">
                  <a16:creationId xmlns:a16="http://schemas.microsoft.com/office/drawing/2014/main" id="{0E1E2B78-F05A-4610-A8A8-AB2823360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335" y="3908986"/>
              <a:ext cx="302170" cy="30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A9D3C741-30C6-4A07-BFAC-13CE372CD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3"/>
            <a:stretch/>
          </p:blipFill>
          <p:spPr bwMode="auto">
            <a:xfrm>
              <a:off x="6239664" y="4655303"/>
              <a:ext cx="707831" cy="75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그림 57" descr="텍스트, 음식, 그릇, 다른이(가) 표시된 사진&#10;&#10;자동 생성된 설명">
              <a:extLst>
                <a:ext uri="{FF2B5EF4-FFF2-40B4-BE49-F238E27FC236}">
                  <a16:creationId xmlns:a16="http://schemas.microsoft.com/office/drawing/2014/main" id="{B61F52CA-19C8-4C8C-B53E-B38B7EE3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0315"/>
            <a:stretch/>
          </p:blipFill>
          <p:spPr>
            <a:xfrm>
              <a:off x="6929021" y="4371821"/>
              <a:ext cx="514352" cy="105849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955BD2-51D9-412B-A129-CE5D62CA8C34}"/>
              </a:ext>
            </a:extLst>
          </p:cNvPr>
          <p:cNvGrpSpPr/>
          <p:nvPr/>
        </p:nvGrpSpPr>
        <p:grpSpPr>
          <a:xfrm>
            <a:off x="5961756" y="2764367"/>
            <a:ext cx="3851623" cy="4202846"/>
            <a:chOff x="7075388" y="1119073"/>
            <a:chExt cx="4789228" cy="5160996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2AB451B-3E1F-4CE5-B30A-B5FBA1C61D4D}"/>
                </a:ext>
              </a:extLst>
            </p:cNvPr>
            <p:cNvGrpSpPr/>
            <p:nvPr/>
          </p:nvGrpSpPr>
          <p:grpSpPr>
            <a:xfrm>
              <a:off x="7075388" y="1119073"/>
              <a:ext cx="2884116" cy="5160996"/>
              <a:chOff x="6764586" y="1034472"/>
              <a:chExt cx="2884116" cy="5160996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B7C305BC-D197-4613-B932-CA182622D772}"/>
                  </a:ext>
                </a:extLst>
              </p:cNvPr>
              <p:cNvGrpSpPr/>
              <p:nvPr/>
            </p:nvGrpSpPr>
            <p:grpSpPr>
              <a:xfrm>
                <a:off x="6816436" y="1034472"/>
                <a:ext cx="2830431" cy="5160995"/>
                <a:chOff x="1807021" y="-212271"/>
                <a:chExt cx="3499596" cy="7313803"/>
              </a:xfrm>
            </p:grpSpPr>
            <p:pic>
              <p:nvPicPr>
                <p:cNvPr id="68" name="그림 67">
                  <a:extLst>
                    <a:ext uri="{FF2B5EF4-FFF2-40B4-BE49-F238E27FC236}">
                      <a16:creationId xmlns:a16="http://schemas.microsoft.com/office/drawing/2014/main" id="{287C3A5C-D592-4DA0-A7D1-381291F6F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b="3253"/>
                <a:stretch/>
              </p:blipFill>
              <p:spPr>
                <a:xfrm>
                  <a:off x="1807021" y="-212271"/>
                  <a:ext cx="3493215" cy="73138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B879E94F-AC75-4743-9547-6D6BE8AB4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7021" y="1080430"/>
                  <a:ext cx="3499596" cy="2339556"/>
                </a:xfrm>
                <a:prstGeom prst="rect">
                  <a:avLst/>
                </a:prstGeom>
              </p:spPr>
            </p:pic>
            <p:pic>
              <p:nvPicPr>
                <p:cNvPr id="73" name="Picture 4" descr="우아한형제들, 베트남 음식배달 시장 진출…극한시장엔 왜?">
                  <a:extLst>
                    <a:ext uri="{FF2B5EF4-FFF2-40B4-BE49-F238E27FC236}">
                      <a16:creationId xmlns:a16="http://schemas.microsoft.com/office/drawing/2014/main" id="{950CC05E-96B4-4E82-B895-352918BDFD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308" b="32554"/>
                <a:stretch/>
              </p:blipFill>
              <p:spPr bwMode="auto">
                <a:xfrm>
                  <a:off x="2685915" y="255008"/>
                  <a:ext cx="1685543" cy="327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C411A037-2012-4571-9117-73384B467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backgroundMark x1="57222" y1="67731" x2="55370" y2="73657"/>
                            <a14:backgroundMark x1="54630" y1="74120" x2="54444" y2="78796"/>
                            <a14:backgroundMark x1="53241" y1="81481" x2="53241" y2="85324"/>
                            <a14:backgroundMark x1="46296" y1="87037" x2="55046" y2="84676"/>
                            <a14:backgroundMark x1="42083" y1="79491" x2="40787" y2="90370"/>
                          </a14:backgroundRemoval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898" y="2199583"/>
                <a:ext cx="771107" cy="771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말풍선: 사각형 61">
                <a:extLst>
                  <a:ext uri="{FF2B5EF4-FFF2-40B4-BE49-F238E27FC236}">
                    <a16:creationId xmlns:a16="http://schemas.microsoft.com/office/drawing/2014/main" id="{5417C7CB-ADE2-477E-9E06-3C8AB0D6C76C}"/>
                  </a:ext>
                </a:extLst>
              </p:cNvPr>
              <p:cNvSpPr/>
              <p:nvPr/>
            </p:nvSpPr>
            <p:spPr>
              <a:xfrm>
                <a:off x="8448704" y="2144380"/>
                <a:ext cx="1095105" cy="140951"/>
              </a:xfrm>
              <a:prstGeom prst="wedgeRectCallout">
                <a:avLst>
                  <a:gd name="adj1" fmla="val -40248"/>
                  <a:gd name="adj2" fmla="val 118031"/>
                </a:avLst>
              </a:prstGeom>
              <a:blipFill dpi="0" rotWithShape="1">
                <a:blip r:embed="rId19">
                  <a:alphaModFix amt="23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3A88022-D35C-4E61-A65C-06E34023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t="28366" b="42332"/>
              <a:stretch/>
            </p:blipFill>
            <p:spPr>
              <a:xfrm>
                <a:off x="6764586" y="3597580"/>
                <a:ext cx="2872492" cy="2056099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81F0820-74DE-40AE-B1E2-FCD1DC957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407" t="88825" r="-407" b="277"/>
              <a:stretch/>
            </p:blipFill>
            <p:spPr>
              <a:xfrm>
                <a:off x="6814872" y="5614105"/>
                <a:ext cx="2833830" cy="581363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98B7264-696E-4268-9B1A-2E5E0DD04C2A}"/>
                </a:ext>
              </a:extLst>
            </p:cNvPr>
            <p:cNvSpPr txBox="1"/>
            <p:nvPr/>
          </p:nvSpPr>
          <p:spPr>
            <a:xfrm>
              <a:off x="8666496" y="2169877"/>
              <a:ext cx="31981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알짱</a:t>
              </a:r>
              <a:r>
                <a:rPr lang="ko-KR" altLang="en-US" sz="6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님을</a:t>
              </a:r>
              <a:r>
                <a:rPr lang="ko-KR" altLang="en-US" sz="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위한 음식점이에요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264B518-BC32-4704-AE73-3EC20F7232B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4526" t="5889" r="2721" b="5043"/>
          <a:stretch/>
        </p:blipFill>
        <p:spPr>
          <a:xfrm>
            <a:off x="8712216" y="3603353"/>
            <a:ext cx="1288653" cy="733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1" name="Picture 4" descr="우아한형제들, 베트남 음식배달 시장 진출…극한시장엔 왜?">
            <a:extLst>
              <a:ext uri="{FF2B5EF4-FFF2-40B4-BE49-F238E27FC236}">
                <a16:creationId xmlns:a16="http://schemas.microsoft.com/office/drawing/2014/main" id="{8942EADD-DA93-4D6D-A07C-44DCC90A2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8" b="32554"/>
          <a:stretch/>
        </p:blipFill>
        <p:spPr bwMode="auto">
          <a:xfrm>
            <a:off x="4678784" y="2082782"/>
            <a:ext cx="1096359" cy="1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2AE7AF9-3AB1-4443-BCEC-984239CFFBD4}"/>
              </a:ext>
            </a:extLst>
          </p:cNvPr>
          <p:cNvSpPr txBox="1"/>
          <p:nvPr/>
        </p:nvSpPr>
        <p:spPr>
          <a:xfrm>
            <a:off x="534870" y="829776"/>
            <a:ext cx="3107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또다른 </a:t>
            </a:r>
            <a:r>
              <a:rPr lang="en-US" altLang="ko-KR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10</a:t>
            </a:r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년의 새로운 비전 </a:t>
            </a:r>
            <a:endParaRPr lang="en-US" altLang="ko-KR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개인화 추천 서비스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EF0B5F-6EC7-4A52-B9B2-C27C94E2365F}"/>
              </a:ext>
            </a:extLst>
          </p:cNvPr>
          <p:cNvSpPr/>
          <p:nvPr/>
        </p:nvSpPr>
        <p:spPr>
          <a:xfrm>
            <a:off x="0" y="707381"/>
            <a:ext cx="262413" cy="952675"/>
          </a:xfrm>
          <a:prstGeom prst="rect">
            <a:avLst/>
          </a:prstGeom>
          <a:solidFill>
            <a:srgbClr val="2AC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E25A40-2143-4905-8618-F73D2DFCB7F0}"/>
              </a:ext>
            </a:extLst>
          </p:cNvPr>
          <p:cNvSpPr txBox="1"/>
          <p:nvPr/>
        </p:nvSpPr>
        <p:spPr>
          <a:xfrm>
            <a:off x="343280" y="1677645"/>
            <a:ext cx="366454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배민의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슬로건을 이끌어갈 개인화 추천 서비스를 소개합니다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저희가 만들 개인화 추천 서비스는 사용자 데이터와 가게 데이터에서 각각의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특성값을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분석하고 분류하여 추천화 알고리즘을 통해 사용자에게 적합한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추천해 줍니다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C2ED69-0DCC-46D7-A48C-8E041846B423}"/>
              </a:ext>
            </a:extLst>
          </p:cNvPr>
          <p:cNvSpPr txBox="1"/>
          <p:nvPr/>
        </p:nvSpPr>
        <p:spPr>
          <a:xfrm>
            <a:off x="158233" y="2883473"/>
            <a:ext cx="426034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앱의 첫 화면 속 여러 카테고리 중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취향저격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란을 만들어 서비스를 이용하도록 합니다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맞춤 서비스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UI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화면을 보면 총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가지 종류의 추천 테마가 있습니다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EDE3C1-980F-451C-87CB-BB030A71EBA6}"/>
              </a:ext>
            </a:extLst>
          </p:cNvPr>
          <p:cNvSpPr txBox="1"/>
          <p:nvPr/>
        </p:nvSpPr>
        <p:spPr>
          <a:xfrm>
            <a:off x="188054" y="3994639"/>
            <a:ext cx="380104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요일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시간대 변수를 이용해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가게를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C5B62B-D78B-46B0-8FC3-640171E44117}"/>
              </a:ext>
            </a:extLst>
          </p:cNvPr>
          <p:cNvSpPr txBox="1"/>
          <p:nvPr/>
        </p:nvSpPr>
        <p:spPr>
          <a:xfrm>
            <a:off x="640826" y="461610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비 오는 날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알짱님을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위한 가게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115AE40-68CB-4F21-B3EE-81BF49053A4F}"/>
              </a:ext>
            </a:extLst>
          </p:cNvPr>
          <p:cNvSpPr txBox="1"/>
          <p:nvPr/>
        </p:nvSpPr>
        <p:spPr>
          <a:xfrm>
            <a:off x="228821" y="4774626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주문내역 패턴을 통해 비슷한 패턴의 사용자들의 </a:t>
            </a:r>
            <a:r>
              <a:rPr lang="ko-KR" altLang="en-US" sz="12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최빈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가게 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메뉴를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847FC3-2853-4C56-A646-A838E91BAD3B}"/>
              </a:ext>
            </a:extLst>
          </p:cNvPr>
          <p:cNvSpPr txBox="1"/>
          <p:nvPr/>
        </p:nvSpPr>
        <p:spPr>
          <a:xfrm>
            <a:off x="773605" y="5394720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당신이 즐겨 먹는 음식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8A706A-7FB9-443E-8A33-F6B027D70CBD}"/>
              </a:ext>
            </a:extLst>
          </p:cNvPr>
          <p:cNvSpPr txBox="1"/>
          <p:nvPr/>
        </p:nvSpPr>
        <p:spPr>
          <a:xfrm>
            <a:off x="262413" y="5474747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맛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재료 등의 선호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태그를 조합한 값과 동일한 가게 태그를 매칭 시켜 추천하는 테마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6E722FF-9B7F-4150-B4C6-36F754F466EA}"/>
              </a:ext>
            </a:extLst>
          </p:cNvPr>
          <p:cNvSpPr txBox="1"/>
          <p:nvPr/>
        </p:nvSpPr>
        <p:spPr>
          <a:xfrm>
            <a:off x="734072" y="6161574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알짱님의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사랑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매운 </a:t>
            </a:r>
            <a:r>
              <a:rPr lang="ko-KR" altLang="en-US" sz="125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쭈꾸미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A99DA3-71D8-49AB-A4DB-E8F990102279}"/>
              </a:ext>
            </a:extLst>
          </p:cNvPr>
          <p:cNvSpPr txBox="1"/>
          <p:nvPr/>
        </p:nvSpPr>
        <p:spPr>
          <a:xfrm>
            <a:off x="312314" y="6280485"/>
            <a:ext cx="413617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4.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</a:t>
            </a:r>
            <a:r>
              <a:rPr lang="en-US" altLang="ko-KR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속성 태그를 조합한 값과 신규 가게의 태그를 매칭하여 추천하는 테마  </a:t>
            </a:r>
            <a:endParaRPr lang="en-US" altLang="ko-KR" sz="12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51DBD20-012B-469F-8326-78DF40F72701}"/>
              </a:ext>
            </a:extLst>
          </p:cNvPr>
          <p:cNvSpPr txBox="1"/>
          <p:nvPr/>
        </p:nvSpPr>
        <p:spPr>
          <a:xfrm>
            <a:off x="476258" y="6957511"/>
            <a:ext cx="413617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맛을 탐구하는 당신에게 어울리는 음식 </a:t>
            </a:r>
            <a:r>
              <a:rPr lang="en-US" altLang="ko-KR" sz="125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,,”</a:t>
            </a:r>
          </a:p>
        </p:txBody>
      </p:sp>
    </p:spTree>
    <p:extLst>
      <p:ext uri="{BB962C8B-B14F-4D97-AF65-F5344CB8AC3E}">
        <p14:creationId xmlns:p14="http://schemas.microsoft.com/office/powerpoint/2010/main" val="191974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E6C469-DA63-468F-9EBA-7B505F818780}"/>
              </a:ext>
            </a:extLst>
          </p:cNvPr>
          <p:cNvGrpSpPr/>
          <p:nvPr/>
        </p:nvGrpSpPr>
        <p:grpSpPr>
          <a:xfrm>
            <a:off x="420312" y="757538"/>
            <a:ext cx="3012736" cy="5160994"/>
            <a:chOff x="6845137" y="51503"/>
            <a:chExt cx="3823252" cy="66904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D1C286-EC34-4A62-963E-6B22C9FE8236}"/>
                </a:ext>
              </a:extLst>
            </p:cNvPr>
            <p:cNvGrpSpPr/>
            <p:nvPr/>
          </p:nvGrpSpPr>
          <p:grpSpPr>
            <a:xfrm>
              <a:off x="6845137" y="51503"/>
              <a:ext cx="3823252" cy="6690499"/>
              <a:chOff x="6845137" y="51503"/>
              <a:chExt cx="3823252" cy="6690499"/>
            </a:xfrm>
          </p:grpSpPr>
          <p:pic>
            <p:nvPicPr>
              <p:cNvPr id="39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CC80ACD-1F69-4461-B9E7-10AF8F8CC7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43"/>
              <a:stretch/>
            </p:blipFill>
            <p:spPr bwMode="auto">
              <a:xfrm>
                <a:off x="7274317" y="51503"/>
                <a:ext cx="3394072" cy="6690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517F5E9-937C-4ADC-91EE-30C5DE0150BB}"/>
                  </a:ext>
                </a:extLst>
              </p:cNvPr>
              <p:cNvSpPr/>
              <p:nvPr/>
            </p:nvSpPr>
            <p:spPr>
              <a:xfrm>
                <a:off x="6845137" y="3337146"/>
                <a:ext cx="3229898" cy="9686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07126DD-DE5B-4E96-A6AA-8362C219D133}"/>
                </a:ext>
              </a:extLst>
            </p:cNvPr>
            <p:cNvGrpSpPr/>
            <p:nvPr/>
          </p:nvGrpSpPr>
          <p:grpSpPr>
            <a:xfrm>
              <a:off x="7382453" y="3357283"/>
              <a:ext cx="1570933" cy="888392"/>
              <a:chOff x="2836046" y="3479480"/>
              <a:chExt cx="1554608" cy="879161"/>
            </a:xfrm>
          </p:grpSpPr>
          <p:pic>
            <p:nvPicPr>
              <p:cNvPr id="37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B6C99799-8547-4C58-BEF2-664F18BB9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9" t="48277" r="57525" b="38903"/>
              <a:stretch/>
            </p:blipFill>
            <p:spPr bwMode="auto">
              <a:xfrm>
                <a:off x="2836046" y="3479481"/>
                <a:ext cx="1328652" cy="879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단건배달 &amp;#39;배민1&amp;#39; 돌풍…배민, 쿠팡이츠의 강남3구 재탈환 나섰다 - 전자신문">
                <a:extLst>
                  <a:ext uri="{FF2B5EF4-FFF2-40B4-BE49-F238E27FC236}">
                    <a16:creationId xmlns:a16="http://schemas.microsoft.com/office/drawing/2014/main" id="{A0A5B1B0-E00C-4635-9F19-DF610BCE28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76" t="48277" r="2043" b="38903"/>
              <a:stretch/>
            </p:blipFill>
            <p:spPr bwMode="auto">
              <a:xfrm>
                <a:off x="3389089" y="3479480"/>
                <a:ext cx="1001565" cy="879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BEBA01-25D9-429C-9826-E556530B9989}"/>
                </a:ext>
              </a:extLst>
            </p:cNvPr>
            <p:cNvGrpSpPr/>
            <p:nvPr/>
          </p:nvGrpSpPr>
          <p:grpSpPr>
            <a:xfrm>
              <a:off x="7530945" y="3361720"/>
              <a:ext cx="3022046" cy="888391"/>
              <a:chOff x="406950" y="3159200"/>
              <a:chExt cx="3022046" cy="88839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9C470B8-BE71-4E9A-8C26-1F9AEC0FE225}"/>
                  </a:ext>
                </a:extLst>
              </p:cNvPr>
              <p:cNvGrpSpPr/>
              <p:nvPr/>
            </p:nvGrpSpPr>
            <p:grpSpPr>
              <a:xfrm>
                <a:off x="406950" y="3159200"/>
                <a:ext cx="2948486" cy="888391"/>
                <a:chOff x="406950" y="3159200"/>
                <a:chExt cx="2948486" cy="888391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4B6584B-7A23-4D53-983A-49B94BC6C34F}"/>
                    </a:ext>
                  </a:extLst>
                </p:cNvPr>
                <p:cNvGrpSpPr/>
                <p:nvPr/>
              </p:nvGrpSpPr>
              <p:grpSpPr>
                <a:xfrm>
                  <a:off x="406950" y="3159200"/>
                  <a:ext cx="2839589" cy="888391"/>
                  <a:chOff x="1354617" y="3479481"/>
                  <a:chExt cx="2810082" cy="879160"/>
                </a:xfrm>
              </p:grpSpPr>
              <p:pic>
                <p:nvPicPr>
                  <p:cNvPr id="35" name="Picture 2" descr="단건배달 &amp;#39;배민1&amp;#39; 돌풍…배민, 쿠팡이츠의 강남3구 재탈환 나섰다 - 전자신문">
                    <a:extLst>
                      <a:ext uri="{FF2B5EF4-FFF2-40B4-BE49-F238E27FC236}">
                        <a16:creationId xmlns:a16="http://schemas.microsoft.com/office/drawing/2014/main" id="{8A093A78-1AD0-4FBD-AD2D-363206E7EB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29" t="48277" r="57525" b="38903"/>
                  <a:stretch/>
                </p:blipFill>
                <p:spPr bwMode="auto">
                  <a:xfrm>
                    <a:off x="2836046" y="3479481"/>
                    <a:ext cx="1328653" cy="8791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61C14A50-8835-49D6-B0E7-2A3723FB073E}"/>
                      </a:ext>
                    </a:extLst>
                  </p:cNvPr>
                  <p:cNvSpPr/>
                  <p:nvPr/>
                </p:nvSpPr>
                <p:spPr>
                  <a:xfrm>
                    <a:off x="1354617" y="3977960"/>
                    <a:ext cx="406094" cy="176517"/>
                  </a:xfrm>
                  <a:prstGeom prst="rect">
                    <a:avLst/>
                  </a:prstGeom>
                  <a:solidFill>
                    <a:srgbClr val="F6F6F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98C4A867-1E4A-4CB0-9668-AC5E16A51AE3}"/>
                    </a:ext>
                  </a:extLst>
                </p:cNvPr>
                <p:cNvSpPr/>
                <p:nvPr/>
              </p:nvSpPr>
              <p:spPr>
                <a:xfrm>
                  <a:off x="2037177" y="3265684"/>
                  <a:ext cx="1318259" cy="762858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488346C-8EB8-4C0B-B644-42817560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4510" y="3208752"/>
                <a:ext cx="724486" cy="72448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169019-A337-4758-BDBE-60B24BA9564E}"/>
                  </a:ext>
                </a:extLst>
              </p:cNvPr>
              <p:cNvSpPr txBox="1"/>
              <p:nvPr/>
            </p:nvSpPr>
            <p:spPr>
              <a:xfrm>
                <a:off x="1916991" y="3302433"/>
                <a:ext cx="959289" cy="63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38" b="1" err="1">
                    <a:solidFill>
                      <a:srgbClr val="262626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취향저격</a:t>
                </a:r>
                <a:endParaRPr lang="ko-KR" altLang="en-US" sz="1138" b="1">
                  <a:solidFill>
                    <a:srgbClr val="262626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6B6C4-015D-40DC-9391-0B50C6B49554}"/>
              </a:ext>
            </a:extLst>
          </p:cNvPr>
          <p:cNvGrpSpPr/>
          <p:nvPr/>
        </p:nvGrpSpPr>
        <p:grpSpPr>
          <a:xfrm>
            <a:off x="4190847" y="2521089"/>
            <a:ext cx="2541046" cy="4794111"/>
            <a:chOff x="5303228" y="1459205"/>
            <a:chExt cx="2282764" cy="464126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FC07FE-C5B8-4E14-99D7-6E7CB01E38FD}"/>
                </a:ext>
              </a:extLst>
            </p:cNvPr>
            <p:cNvGrpSpPr/>
            <p:nvPr/>
          </p:nvGrpSpPr>
          <p:grpSpPr>
            <a:xfrm>
              <a:off x="5303228" y="1459205"/>
              <a:ext cx="2282764" cy="4641267"/>
              <a:chOff x="8417381" y="580028"/>
              <a:chExt cx="2809556" cy="571232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EF49FD8-5E5E-4042-8177-F2F210724DAD}"/>
                  </a:ext>
                </a:extLst>
              </p:cNvPr>
              <p:cNvGrpSpPr/>
              <p:nvPr/>
            </p:nvGrpSpPr>
            <p:grpSpPr>
              <a:xfrm>
                <a:off x="8417381" y="580028"/>
                <a:ext cx="2781860" cy="5712329"/>
                <a:chOff x="8417381" y="580028"/>
                <a:chExt cx="2781860" cy="5712329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78E056EF-3062-4FE1-9D18-BB5764292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1544"/>
                <a:stretch/>
              </p:blipFill>
              <p:spPr>
                <a:xfrm>
                  <a:off x="8417381" y="580028"/>
                  <a:ext cx="2781860" cy="2917170"/>
                </a:xfrm>
                <a:prstGeom prst="rect">
                  <a:avLst/>
                </a:prstGeom>
                <a:ln w="19050">
                  <a:noFill/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C709A10-4EF0-4B5E-B7EC-DEBF516B5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44371" b="1939"/>
                <a:stretch/>
              </p:blipFill>
              <p:spPr>
                <a:xfrm>
                  <a:off x="8417381" y="3060067"/>
                  <a:ext cx="2781860" cy="3232290"/>
                </a:xfrm>
                <a:prstGeom prst="rect">
                  <a:avLst/>
                </a:prstGeom>
                <a:ln w="19050">
                  <a:noFill/>
                </a:ln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8EF258F7-2846-4A74-9EA8-0D16C2871CDC}"/>
                  </a:ext>
                </a:extLst>
              </p:cNvPr>
              <p:cNvGrpSpPr/>
              <p:nvPr/>
            </p:nvGrpSpPr>
            <p:grpSpPr>
              <a:xfrm>
                <a:off x="8440667" y="1348358"/>
                <a:ext cx="2786270" cy="2036940"/>
                <a:chOff x="8440667" y="1348358"/>
                <a:chExt cx="2786270" cy="203694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5B8CF3-C867-4777-93CF-DF1B25EF8A47}"/>
                    </a:ext>
                  </a:extLst>
                </p:cNvPr>
                <p:cNvSpPr/>
                <p:nvPr/>
              </p:nvSpPr>
              <p:spPr>
                <a:xfrm>
                  <a:off x="8440667" y="1348358"/>
                  <a:ext cx="2786270" cy="20369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9C9809-08A9-4304-977C-BCA5F418C561}"/>
                    </a:ext>
                  </a:extLst>
                </p:cNvPr>
                <p:cNvSpPr txBox="1"/>
                <p:nvPr/>
              </p:nvSpPr>
              <p:spPr>
                <a:xfrm>
                  <a:off x="8855401" y="1388863"/>
                  <a:ext cx="2289789" cy="329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 dirty="0">
                      <a:solidFill>
                        <a:srgbClr val="23A9DB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비</a:t>
                  </a:r>
                  <a:r>
                    <a:rPr lang="ko-KR" altLang="en-US" sz="1138" b="1" dirty="0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오는 저녁에는 역시</a:t>
                  </a:r>
                  <a:r>
                    <a:rPr lang="en-US" altLang="ko-KR" sz="1138" b="1" dirty="0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!</a:t>
                  </a:r>
                  <a:endParaRPr lang="ko-KR" altLang="en-US" sz="1138" b="1" dirty="0">
                    <a:solidFill>
                      <a:srgbClr val="262626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F00E30-49C9-47C0-AC26-13D3C39654B2}"/>
                  </a:ext>
                </a:extLst>
              </p:cNvPr>
              <p:cNvGrpSpPr/>
              <p:nvPr/>
            </p:nvGrpSpPr>
            <p:grpSpPr>
              <a:xfrm>
                <a:off x="8440667" y="5108612"/>
                <a:ext cx="2786270" cy="628394"/>
                <a:chOff x="8440667" y="1348358"/>
                <a:chExt cx="2786270" cy="1697323"/>
              </a:xfrm>
              <a:effectLst/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DCD6CBA-E7B7-45E2-A8D5-A7EEF6D739CD}"/>
                    </a:ext>
                  </a:extLst>
                </p:cNvPr>
                <p:cNvSpPr/>
                <p:nvPr/>
              </p:nvSpPr>
              <p:spPr>
                <a:xfrm>
                  <a:off x="8440667" y="1348358"/>
                  <a:ext cx="2786270" cy="1697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E819C-783D-4FA5-B300-1EF75CF9FE0D}"/>
                    </a:ext>
                  </a:extLst>
                </p:cNvPr>
                <p:cNvSpPr txBox="1"/>
                <p:nvPr/>
              </p:nvSpPr>
              <p:spPr>
                <a:xfrm>
                  <a:off x="8458362" y="1388862"/>
                  <a:ext cx="2600130" cy="889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38" b="1">
                      <a:solidFill>
                        <a:srgbClr val="26262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새로 생긴 음식</a:t>
                  </a:r>
                </a:p>
              </p:txBody>
            </p:sp>
          </p:grpSp>
        </p:grpSp>
        <p:pic>
          <p:nvPicPr>
            <p:cNvPr id="4100" name="Picture 4" descr="Vector Raindrop - Rain Drops Clipart Transparent Background, HD Png  Download , Transparent Png Image - PNGitem">
              <a:extLst>
                <a:ext uri="{FF2B5EF4-FFF2-40B4-BE49-F238E27FC236}">
                  <a16:creationId xmlns:a16="http://schemas.microsoft.com/office/drawing/2014/main" id="{D242F5F9-5780-4588-9FD0-ECB42A7F4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6" b="90566" l="6163" r="94419">
                          <a14:foregroundMark x1="21163" y1="39858" x2="17907" y2="50118"/>
                          <a14:foregroundMark x1="6163" y1="44929" x2="7442" y2="49175"/>
                          <a14:foregroundMark x1="76163" y1="34316" x2="83837" y2="46108"/>
                          <a14:foregroundMark x1="94419" y1="44575" x2="91395" y2="48939"/>
                          <a14:foregroundMark x1="48140" y1="90566" x2="54767" y2="89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58350" y="2127291"/>
              <a:ext cx="236329" cy="23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57CBCC-6B1C-47F2-9796-86EFC11E0F06}"/>
                </a:ext>
              </a:extLst>
            </p:cNvPr>
            <p:cNvSpPr txBox="1"/>
            <p:nvPr/>
          </p:nvSpPr>
          <p:spPr>
            <a:xfrm>
              <a:off x="5445768" y="3341654"/>
              <a:ext cx="862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해물 파전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D18131C-2A08-48DB-B0EE-43CF7A29278E}"/>
                </a:ext>
              </a:extLst>
            </p:cNvPr>
            <p:cNvGrpSpPr/>
            <p:nvPr/>
          </p:nvGrpSpPr>
          <p:grpSpPr>
            <a:xfrm>
              <a:off x="5357954" y="2534027"/>
              <a:ext cx="862341" cy="1049745"/>
              <a:chOff x="5369384" y="2514977"/>
              <a:chExt cx="862341" cy="1049745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1FA606A7-1EE9-4240-BC66-FBBA25FF4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6" t="21567" r="396" b="5565"/>
              <a:stretch/>
            </p:blipFill>
            <p:spPr bwMode="auto">
              <a:xfrm>
                <a:off x="5458350" y="2800117"/>
                <a:ext cx="718633" cy="764605"/>
              </a:xfrm>
              <a:prstGeom prst="roundRect">
                <a:avLst>
                  <a:gd name="adj" fmla="val 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7AB399-F618-45FA-8C32-4985BBD1DB53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콩가네 파전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E61ED1B-5394-4901-B1A8-0FD378503F57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8C606A0-1D12-4A53-9112-B02A6EA0D6AD}"/>
                </a:ext>
              </a:extLst>
            </p:cNvPr>
            <p:cNvGrpSpPr/>
            <p:nvPr/>
          </p:nvGrpSpPr>
          <p:grpSpPr>
            <a:xfrm>
              <a:off x="6144735" y="2538100"/>
              <a:ext cx="862341" cy="1043605"/>
              <a:chOff x="5369384" y="2514977"/>
              <a:chExt cx="862341" cy="104360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FAC5BD-0646-4A7B-B17E-3420380C4E1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두껍삼겹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69FCD11-D306-4EDD-AC89-1B26B4E9398A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06" name="Picture 10" descr="삼겹살">
              <a:extLst>
                <a:ext uri="{FF2B5EF4-FFF2-40B4-BE49-F238E27FC236}">
                  <a16:creationId xmlns:a16="http://schemas.microsoft.com/office/drawing/2014/main" id="{6C26B6C4-A3F3-4CE9-9CBE-1B1896F11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7" r="29251" b="20283"/>
            <a:stretch/>
          </p:blipFill>
          <p:spPr bwMode="auto">
            <a:xfrm>
              <a:off x="6239414" y="2816085"/>
              <a:ext cx="711932" cy="761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 descr="음식, 그릇, 야채이(가) 표시된 사진&#10;&#10;자동 생성된 설명">
              <a:extLst>
                <a:ext uri="{FF2B5EF4-FFF2-40B4-BE49-F238E27FC236}">
                  <a16:creationId xmlns:a16="http://schemas.microsoft.com/office/drawing/2014/main" id="{222D8D3C-00FB-4D6C-8C25-BB83E60C7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730"/>
            <a:stretch/>
          </p:blipFill>
          <p:spPr>
            <a:xfrm>
              <a:off x="6932609" y="2535249"/>
              <a:ext cx="510763" cy="1058498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F2CFF3-DF7E-4128-A120-58F481C9594C}"/>
                </a:ext>
              </a:extLst>
            </p:cNvPr>
            <p:cNvSpPr/>
            <p:nvPr/>
          </p:nvSpPr>
          <p:spPr>
            <a:xfrm>
              <a:off x="5318565" y="3871080"/>
              <a:ext cx="2263844" cy="1655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6C7AC5-AA7A-4B21-85D1-9499C98F8DA0}"/>
                </a:ext>
              </a:extLst>
            </p:cNvPr>
            <p:cNvSpPr txBox="1"/>
            <p:nvPr/>
          </p:nvSpPr>
          <p:spPr>
            <a:xfrm>
              <a:off x="5659119" y="3943710"/>
              <a:ext cx="1784253" cy="267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38" b="1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당신의 사랑</a:t>
              </a:r>
              <a:r>
                <a:rPr lang="en-US" altLang="ko-KR" sz="1138" b="1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138" b="1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매운 쭈꾸미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F2A3DAA-3B3D-4ECF-AE76-3CA6EC1D98D6}"/>
                </a:ext>
              </a:extLst>
            </p:cNvPr>
            <p:cNvGrpSpPr/>
            <p:nvPr/>
          </p:nvGrpSpPr>
          <p:grpSpPr>
            <a:xfrm>
              <a:off x="5356014" y="4375373"/>
              <a:ext cx="862341" cy="1043605"/>
              <a:chOff x="5369384" y="2514977"/>
              <a:chExt cx="862341" cy="104360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E143162-9442-44AC-93E0-D8117C9485A7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쭈블리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6D0E74C-E949-40D2-ACDD-B0BB766FA5E6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0" name="Picture 14" descr="매콤 쫄깃한 오마니 낙지볶음 600g - 이마트몰, 당신과 가장 가까운 이마트">
              <a:extLst>
                <a:ext uri="{FF2B5EF4-FFF2-40B4-BE49-F238E27FC236}">
                  <a16:creationId xmlns:a16="http://schemas.microsoft.com/office/drawing/2014/main" id="{B3875DB3-84E3-41BA-B8F0-0C3FF807EA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9"/>
            <a:stretch/>
          </p:blipFill>
          <p:spPr bwMode="auto">
            <a:xfrm>
              <a:off x="5451492" y="4648921"/>
              <a:ext cx="712070" cy="76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88E7012-8509-45C1-AAA9-84FAF7A4DACF}"/>
                </a:ext>
              </a:extLst>
            </p:cNvPr>
            <p:cNvGrpSpPr/>
            <p:nvPr/>
          </p:nvGrpSpPr>
          <p:grpSpPr>
            <a:xfrm>
              <a:off x="6144214" y="4375373"/>
              <a:ext cx="862341" cy="1043605"/>
              <a:chOff x="5369384" y="2514977"/>
              <a:chExt cx="862341" cy="104360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102764-A17D-4B58-89A4-8292E780FD34}"/>
                  </a:ext>
                </a:extLst>
              </p:cNvPr>
              <p:cNvSpPr txBox="1"/>
              <p:nvPr/>
            </p:nvSpPr>
            <p:spPr>
              <a:xfrm>
                <a:off x="5369384" y="2526302"/>
                <a:ext cx="86234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쭈꾸부꾸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33F489F-3ECB-4B71-821B-8F00AFE07AA8}"/>
                  </a:ext>
                </a:extLst>
              </p:cNvPr>
              <p:cNvSpPr/>
              <p:nvPr/>
            </p:nvSpPr>
            <p:spPr>
              <a:xfrm>
                <a:off x="5458349" y="2514977"/>
                <a:ext cx="718633" cy="1043605"/>
              </a:xfrm>
              <a:prstGeom prst="rect">
                <a:avLst/>
              </a:prstGeom>
              <a:noFill/>
              <a:ln>
                <a:solidFill>
                  <a:srgbClr val="5A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12" name="Picture 16" descr="Octopus 아이콘 - 무료 다운로드, PNG 및 벡터">
              <a:extLst>
                <a:ext uri="{FF2B5EF4-FFF2-40B4-BE49-F238E27FC236}">
                  <a16:creationId xmlns:a16="http://schemas.microsoft.com/office/drawing/2014/main" id="{0E1E2B78-F05A-4610-A8A8-AB2823360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335" y="3908986"/>
              <a:ext cx="302170" cy="30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>
              <a:extLst>
                <a:ext uri="{FF2B5EF4-FFF2-40B4-BE49-F238E27FC236}">
                  <a16:creationId xmlns:a16="http://schemas.microsoft.com/office/drawing/2014/main" id="{A9D3C741-30C6-4A07-BFAC-13CE372CD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3"/>
            <a:stretch/>
          </p:blipFill>
          <p:spPr bwMode="auto">
            <a:xfrm>
              <a:off x="6239664" y="4655303"/>
              <a:ext cx="707831" cy="75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그림 57" descr="텍스트, 음식, 그릇, 다른이(가) 표시된 사진&#10;&#10;자동 생성된 설명">
              <a:extLst>
                <a:ext uri="{FF2B5EF4-FFF2-40B4-BE49-F238E27FC236}">
                  <a16:creationId xmlns:a16="http://schemas.microsoft.com/office/drawing/2014/main" id="{B61F52CA-19C8-4C8C-B53E-B38B7EE3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0315"/>
            <a:stretch/>
          </p:blipFill>
          <p:spPr>
            <a:xfrm>
              <a:off x="6929021" y="4371821"/>
              <a:ext cx="514352" cy="1058498"/>
            </a:xfrm>
            <a:prstGeom prst="rect">
              <a:avLst/>
            </a:prstGeom>
          </p:spPr>
        </p:pic>
        <p:pic>
          <p:nvPicPr>
            <p:cNvPr id="4118" name="Picture 22" descr="우아한형제들">
              <a:extLst>
                <a:ext uri="{FF2B5EF4-FFF2-40B4-BE49-F238E27FC236}">
                  <a16:creationId xmlns:a16="http://schemas.microsoft.com/office/drawing/2014/main" id="{3E125FEA-412D-4FB7-A0DD-9DA1CA627C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5" t="32782" r="21572" b="31687"/>
            <a:stretch/>
          </p:blipFill>
          <p:spPr bwMode="auto">
            <a:xfrm>
              <a:off x="5938286" y="1690208"/>
              <a:ext cx="990144" cy="30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B70AFBF-2E5C-4A97-B70B-D746F7A90318}"/>
              </a:ext>
            </a:extLst>
          </p:cNvPr>
          <p:cNvGrpSpPr/>
          <p:nvPr/>
        </p:nvGrpSpPr>
        <p:grpSpPr>
          <a:xfrm>
            <a:off x="7280047" y="511159"/>
            <a:ext cx="2862207" cy="5160995"/>
            <a:chOff x="1807021" y="-212271"/>
            <a:chExt cx="3538885" cy="731380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5FFA56A-FDD5-47FD-8DB2-74985F917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3253"/>
            <a:stretch/>
          </p:blipFill>
          <p:spPr>
            <a:xfrm>
              <a:off x="1807021" y="-212271"/>
              <a:ext cx="3493215" cy="731380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A1593CB-0307-4AD0-971D-2BDFAA9A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021" y="1080429"/>
              <a:ext cx="3538885" cy="2261486"/>
            </a:xfrm>
            <a:prstGeom prst="rect">
              <a:avLst/>
            </a:prstGeom>
          </p:spPr>
        </p:pic>
        <p:pic>
          <p:nvPicPr>
            <p:cNvPr id="55" name="Picture 4" descr="우아한형제들, 베트남 음식배달 시장 진출…극한시장엔 왜?">
              <a:extLst>
                <a:ext uri="{FF2B5EF4-FFF2-40B4-BE49-F238E27FC236}">
                  <a16:creationId xmlns:a16="http://schemas.microsoft.com/office/drawing/2014/main" id="{9E21860B-224E-4490-A49F-9A40032F2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08" b="32554"/>
            <a:stretch/>
          </p:blipFill>
          <p:spPr bwMode="auto">
            <a:xfrm>
              <a:off x="2685915" y="255008"/>
              <a:ext cx="1685543" cy="32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824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E3CB56C-4AB6-4F54-9BB5-CB7960828449}"/>
              </a:ext>
            </a:extLst>
          </p:cNvPr>
          <p:cNvSpPr/>
          <p:nvPr/>
        </p:nvSpPr>
        <p:spPr>
          <a:xfrm>
            <a:off x="5706949" y="4828469"/>
            <a:ext cx="4257530" cy="2012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CCC93E2-E274-4471-8468-914554821B50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1CCC26-B0D3-4178-82E3-38F4ED38602B}"/>
              </a:ext>
            </a:extLst>
          </p:cNvPr>
          <p:cNvGrpSpPr/>
          <p:nvPr/>
        </p:nvGrpSpPr>
        <p:grpSpPr>
          <a:xfrm>
            <a:off x="555129" y="5061033"/>
            <a:ext cx="4257527" cy="1726826"/>
            <a:chOff x="592206" y="4833070"/>
            <a:chExt cx="4257527" cy="172682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11DBA86-4663-44FB-8D5E-EBC865D3603C}"/>
                </a:ext>
              </a:extLst>
            </p:cNvPr>
            <p:cNvSpPr/>
            <p:nvPr/>
          </p:nvSpPr>
          <p:spPr>
            <a:xfrm>
              <a:off x="592206" y="4833070"/>
              <a:ext cx="4257527" cy="17268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74" name="순서도: 자기 디스크 73">
              <a:extLst>
                <a:ext uri="{FF2B5EF4-FFF2-40B4-BE49-F238E27FC236}">
                  <a16:creationId xmlns:a16="http://schemas.microsoft.com/office/drawing/2014/main" id="{3A60F296-5F42-49DF-8CCD-D2D86BAC357A}"/>
                </a:ext>
              </a:extLst>
            </p:cNvPr>
            <p:cNvSpPr/>
            <p:nvPr/>
          </p:nvSpPr>
          <p:spPr>
            <a:xfrm>
              <a:off x="1042695" y="5352179"/>
              <a:ext cx="770529" cy="754971"/>
            </a:xfrm>
            <a:prstGeom prst="flowChartMagneticDisk">
              <a:avLst/>
            </a:prstGeom>
            <a:solidFill>
              <a:srgbClr val="2AC1B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가게 별 리뷰 데이터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5655EC8-A01D-4E74-A321-564564FA0D5A}"/>
                </a:ext>
              </a:extLst>
            </p:cNvPr>
            <p:cNvSpPr txBox="1"/>
            <p:nvPr/>
          </p:nvSpPr>
          <p:spPr>
            <a:xfrm>
              <a:off x="1972446" y="5608722"/>
              <a:ext cx="783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----&gt;</a:t>
              </a:r>
              <a:endParaRPr lang="ko-KR" altLang="en-US" sz="1600">
                <a:solidFill>
                  <a:srgbClr val="2AC1BC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E4988F8-7C0D-44C3-AA0E-A5BA8EA6E8F0}"/>
                </a:ext>
              </a:extLst>
            </p:cNvPr>
            <p:cNvSpPr txBox="1"/>
            <p:nvPr/>
          </p:nvSpPr>
          <p:spPr>
            <a:xfrm>
              <a:off x="1926446" y="5248975"/>
              <a:ext cx="686406" cy="467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NLP</a:t>
              </a:r>
            </a:p>
            <a:p>
              <a:pPr algn="ctr"/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(</a:t>
              </a:r>
              <a:r>
                <a:rPr lang="ko-KR" altLang="en-US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자연어처리</a:t>
              </a:r>
              <a:r>
                <a:rPr lang="en-US" altLang="ko-KR" sz="813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)</a:t>
              </a:r>
              <a:endParaRPr lang="ko-KR" altLang="en-US" sz="813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B64C360-1EB0-4356-9153-45A7FAD002F9}"/>
                </a:ext>
              </a:extLst>
            </p:cNvPr>
            <p:cNvGrpSpPr/>
            <p:nvPr/>
          </p:nvGrpSpPr>
          <p:grpSpPr>
            <a:xfrm>
              <a:off x="2747442" y="5135685"/>
              <a:ext cx="1566994" cy="1092606"/>
              <a:chOff x="2067376" y="4199554"/>
              <a:chExt cx="1566994" cy="109260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DE943DFF-C93A-4E3B-B0AE-E2A96526F2AF}"/>
                  </a:ext>
                </a:extLst>
              </p:cNvPr>
              <p:cNvGrpSpPr/>
              <p:nvPr/>
            </p:nvGrpSpPr>
            <p:grpSpPr>
              <a:xfrm>
                <a:off x="2067376" y="4199554"/>
                <a:ext cx="1561063" cy="1092606"/>
                <a:chOff x="6147331" y="4976563"/>
                <a:chExt cx="2546226" cy="2017402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CAFDB979-A756-42F6-8209-1F446656103D}"/>
                    </a:ext>
                  </a:extLst>
                </p:cNvPr>
                <p:cNvSpPr/>
                <p:nvPr/>
              </p:nvSpPr>
              <p:spPr>
                <a:xfrm>
                  <a:off x="6147331" y="4976563"/>
                  <a:ext cx="2546226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가게 </a:t>
                  </a:r>
                  <a:r>
                    <a:rPr lang="en-US" altLang="ko-KR" sz="105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105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2EA8099C-4C29-4625-82E2-D5E6EF1CB6F2}"/>
                    </a:ext>
                  </a:extLst>
                </p:cNvPr>
                <p:cNvSpPr/>
                <p:nvPr/>
              </p:nvSpPr>
              <p:spPr>
                <a:xfrm>
                  <a:off x="6147331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718F6B1F-D1EC-440E-890C-9FD7CC4CC446}"/>
                    </a:ext>
                  </a:extLst>
                </p:cNvPr>
                <p:cNvSpPr/>
                <p:nvPr/>
              </p:nvSpPr>
              <p:spPr>
                <a:xfrm>
                  <a:off x="7130694" y="5518314"/>
                  <a:ext cx="763835" cy="418360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메뉴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EE816C93-6788-4BEF-8261-1EA65239986B}"/>
                    </a:ext>
                  </a:extLst>
                </p:cNvPr>
                <p:cNvSpPr/>
                <p:nvPr/>
              </p:nvSpPr>
              <p:spPr>
                <a:xfrm>
                  <a:off x="6151704" y="6078534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1DD8B23B-077C-4459-AE96-3A306465261E}"/>
                    </a:ext>
                  </a:extLst>
                </p:cNvPr>
                <p:cNvSpPr/>
                <p:nvPr/>
              </p:nvSpPr>
              <p:spPr>
                <a:xfrm>
                  <a:off x="6147331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A6B29B38-407F-4267-9CC6-1B6F8791A4AC}"/>
                    </a:ext>
                  </a:extLst>
                </p:cNvPr>
                <p:cNvSpPr/>
                <p:nvPr/>
              </p:nvSpPr>
              <p:spPr>
                <a:xfrm>
                  <a:off x="6147331" y="6732046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AB96CF54-E147-4C82-82AE-AC1E31BB4C9E}"/>
                    </a:ext>
                  </a:extLst>
                </p:cNvPr>
                <p:cNvSpPr/>
                <p:nvPr/>
              </p:nvSpPr>
              <p:spPr>
                <a:xfrm>
                  <a:off x="7130697" y="6060068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1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92C1FD6F-64F2-46E9-95CC-36709C2C1E33}"/>
                    </a:ext>
                  </a:extLst>
                </p:cNvPr>
                <p:cNvSpPr/>
                <p:nvPr/>
              </p:nvSpPr>
              <p:spPr>
                <a:xfrm>
                  <a:off x="7130696" y="6394457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2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C1404353-9F1F-4EC3-89D7-835C54E0A718}"/>
                    </a:ext>
                  </a:extLst>
                </p:cNvPr>
                <p:cNvSpPr/>
                <p:nvPr/>
              </p:nvSpPr>
              <p:spPr>
                <a:xfrm>
                  <a:off x="7130696" y="6725210"/>
                  <a:ext cx="763835" cy="261919"/>
                </a:xfrm>
                <a:prstGeom prst="roundRect">
                  <a:avLst/>
                </a:prstGeom>
                <a:solidFill>
                  <a:srgbClr val="EAEFF7"/>
                </a:solidFill>
                <a:ln w="19050">
                  <a:solidFill>
                    <a:srgbClr val="5B9B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속성 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3</a:t>
                  </a:r>
                  <a:endParaRPr lang="ko-KR" altLang="en-US" sz="8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AE1A8E1-8AC4-4108-98F3-50162EBF9975}"/>
                  </a:ext>
                </a:extLst>
              </p:cNvPr>
              <p:cNvSpPr txBox="1"/>
              <p:nvPr/>
            </p:nvSpPr>
            <p:spPr>
              <a:xfrm>
                <a:off x="3166071" y="4598689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1F4422F-879A-4DE4-9F19-8E8BB750DFED}"/>
              </a:ext>
            </a:extLst>
          </p:cNvPr>
          <p:cNvSpPr txBox="1"/>
          <p:nvPr/>
        </p:nvSpPr>
        <p:spPr>
          <a:xfrm>
            <a:off x="5691424" y="401442"/>
            <a:ext cx="38289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사람들은 리뷰에 메뉴에 대한 많은 정보를 적습니다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맛이 달콤한지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느끼한지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매콤한지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어떤 재료가 들어갔고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양은 충분한지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…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이런 정보를 이용해 가게의 메뉴 별로 속성값을 매칭할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F348CB0-E92B-4BC0-9BD3-D6526F844A82}"/>
              </a:ext>
            </a:extLst>
          </p:cNvPr>
          <p:cNvSpPr txBox="1"/>
          <p:nvPr/>
        </p:nvSpPr>
        <p:spPr>
          <a:xfrm>
            <a:off x="469313" y="4315386"/>
            <a:ext cx="40285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① </a:t>
            </a:r>
            <a:r>
              <a:rPr lang="ko-KR" altLang="en-US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어떤 메뉴니</a:t>
            </a:r>
            <a:r>
              <a:rPr lang="en-US" altLang="ko-KR" sz="16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리뷰로부터 메뉴의 속성값 추출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DCE3BB5-15F7-492B-8BC7-ABEF13EF4183}"/>
              </a:ext>
            </a:extLst>
          </p:cNvPr>
          <p:cNvSpPr txBox="1"/>
          <p:nvPr/>
        </p:nvSpPr>
        <p:spPr>
          <a:xfrm>
            <a:off x="471300" y="3757339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전처리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3C7030-BB4F-4DAA-9287-94A3E0EA4C96}"/>
              </a:ext>
            </a:extLst>
          </p:cNvPr>
          <p:cNvGrpSpPr/>
          <p:nvPr/>
        </p:nvGrpSpPr>
        <p:grpSpPr>
          <a:xfrm>
            <a:off x="5654776" y="1265613"/>
            <a:ext cx="4363564" cy="3364012"/>
            <a:chOff x="5654776" y="508533"/>
            <a:chExt cx="4363564" cy="336401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489A9FD-4EF6-4BB7-9948-5850CF16D701}"/>
                </a:ext>
              </a:extLst>
            </p:cNvPr>
            <p:cNvSpPr txBox="1"/>
            <p:nvPr/>
          </p:nvSpPr>
          <p:spPr>
            <a:xfrm>
              <a:off x="5654776" y="3472435"/>
              <a:ext cx="43635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사용자들은 주문내역을 통해 가게 정보 데이터와 메뉴의 속성을 상속받습니다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 상속받은 속성은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가게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메뉴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000" b="1">
                  <a:solidFill>
                    <a:srgbClr val="0099C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속성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으로 나누어 적재됩니다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05528C5-7037-4B41-BCC7-E88D27308275}"/>
                </a:ext>
              </a:extLst>
            </p:cNvPr>
            <p:cNvSpPr txBox="1"/>
            <p:nvPr/>
          </p:nvSpPr>
          <p:spPr>
            <a:xfrm>
              <a:off x="5654777" y="508533"/>
              <a:ext cx="4028568" cy="60785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②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너는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가게에서 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OO</a:t>
              </a:r>
              <a:r>
                <a:rPr lang="ko-KR" altLang="en-US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한 메뉴를 먹었다</a:t>
              </a:r>
              <a:r>
                <a:rPr lang="en-US" altLang="ko-KR" sz="1600">
                  <a:solidFill>
                    <a:srgbClr val="000000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sz="130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사용자의 주문내역으로 데이터 상속</a:t>
              </a:r>
              <a:endPara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B8C8830D-3AAB-4E2A-AE2C-501F6F76E33E}"/>
                </a:ext>
              </a:extLst>
            </p:cNvPr>
            <p:cNvGrpSpPr/>
            <p:nvPr/>
          </p:nvGrpSpPr>
          <p:grpSpPr>
            <a:xfrm>
              <a:off x="5706949" y="1213861"/>
              <a:ext cx="4257530" cy="2148846"/>
              <a:chOff x="5706949" y="1213861"/>
              <a:chExt cx="4257530" cy="214884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94762DC8-9A51-4453-A18F-432A4C0C3FD6}"/>
                  </a:ext>
                </a:extLst>
              </p:cNvPr>
              <p:cNvSpPr/>
              <p:nvPr/>
            </p:nvSpPr>
            <p:spPr>
              <a:xfrm>
                <a:off x="5706949" y="1213861"/>
                <a:ext cx="4257530" cy="21488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68904C23-867E-44CE-97F4-64783771B4EA}"/>
                  </a:ext>
                </a:extLst>
              </p:cNvPr>
              <p:cNvSpPr/>
              <p:nvPr/>
            </p:nvSpPr>
            <p:spPr>
              <a:xfrm>
                <a:off x="7219062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55A3F2EF-8B93-4636-A2B3-8B767D0C5123}"/>
                  </a:ext>
                </a:extLst>
              </p:cNvPr>
              <p:cNvSpPr/>
              <p:nvPr/>
            </p:nvSpPr>
            <p:spPr>
              <a:xfrm>
                <a:off x="8118947" y="1817049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</a:t>
                </a:r>
              </a:p>
            </p:txBody>
          </p: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24E8CA6B-7B4F-4ABB-B68C-4FD3CAA8C242}"/>
                  </a:ext>
                </a:extLst>
              </p:cNvPr>
              <p:cNvSpPr/>
              <p:nvPr/>
            </p:nvSpPr>
            <p:spPr>
              <a:xfrm>
                <a:off x="9018832" y="1816445"/>
                <a:ext cx="659702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FAE55204-9ADC-4490-A08A-2ACF3D2E8A22}"/>
                  </a:ext>
                </a:extLst>
              </p:cNvPr>
              <p:cNvSpPr/>
              <p:nvPr/>
            </p:nvSpPr>
            <p:spPr>
              <a:xfrm>
                <a:off x="7219062" y="212788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8B2F3C14-D2F1-4308-973D-E40A037771CD}"/>
                  </a:ext>
                </a:extLst>
              </p:cNvPr>
              <p:cNvSpPr/>
              <p:nvPr/>
            </p:nvSpPr>
            <p:spPr>
              <a:xfrm>
                <a:off x="7219062" y="2490441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494D8239-DDD6-44CC-B865-D393D9703F53}"/>
                  </a:ext>
                </a:extLst>
              </p:cNvPr>
              <p:cNvSpPr/>
              <p:nvPr/>
            </p:nvSpPr>
            <p:spPr>
              <a:xfrm>
                <a:off x="7225158" y="285909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가게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00AF6E94-8F87-4701-B920-DFEB2D0B3C75}"/>
                  </a:ext>
                </a:extLst>
              </p:cNvPr>
              <p:cNvSpPr/>
              <p:nvPr/>
            </p:nvSpPr>
            <p:spPr>
              <a:xfrm>
                <a:off x="8118947" y="212880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D449EF04-DFB6-4E70-AC07-C3D0D2D893C6}"/>
                  </a:ext>
                </a:extLst>
              </p:cNvPr>
              <p:cNvSpPr/>
              <p:nvPr/>
            </p:nvSpPr>
            <p:spPr>
              <a:xfrm>
                <a:off x="8118947" y="249136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3D1AB973-B278-4F9A-B295-BB2BA2F15DC2}"/>
                  </a:ext>
                </a:extLst>
              </p:cNvPr>
              <p:cNvSpPr/>
              <p:nvPr/>
            </p:nvSpPr>
            <p:spPr>
              <a:xfrm>
                <a:off x="8125043" y="2860014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메뉴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1BF48BFF-951D-48BF-9063-7932D7973848}"/>
                  </a:ext>
                </a:extLst>
              </p:cNvPr>
              <p:cNvSpPr/>
              <p:nvPr/>
            </p:nvSpPr>
            <p:spPr>
              <a:xfrm>
                <a:off x="9018832" y="212820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  w_1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C3933636-E8C7-466E-A9E1-DE3E1E658B72}"/>
                  </a:ext>
                </a:extLst>
              </p:cNvPr>
              <p:cNvSpPr/>
              <p:nvPr/>
            </p:nvSpPr>
            <p:spPr>
              <a:xfrm>
                <a:off x="9018832" y="2490757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  w_2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858A8C06-F661-4D50-9FDA-855C9CFCFE30}"/>
                  </a:ext>
                </a:extLst>
              </p:cNvPr>
              <p:cNvSpPr/>
              <p:nvPr/>
            </p:nvSpPr>
            <p:spPr>
              <a:xfrm>
                <a:off x="9024928" y="2859410"/>
                <a:ext cx="659702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속성 </a:t>
                </a:r>
                <a:r>
                  <a:rPr lang="en-US" altLang="ko-KR" sz="9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 w_3</a:t>
                </a:r>
                <a:endPara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8A37C63E-06AA-496D-AA27-C718FC90B1E5}"/>
                  </a:ext>
                </a:extLst>
              </p:cNvPr>
              <p:cNvSpPr/>
              <p:nvPr/>
            </p:nvSpPr>
            <p:spPr>
              <a:xfrm>
                <a:off x="7219061" y="1535260"/>
                <a:ext cx="2459473" cy="23775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</a:t>
                </a:r>
                <a:r>
                  <a:rPr lang="en-US" altLang="ko-KR" sz="1463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endParaRPr lang="ko-KR" altLang="en-US" sz="1463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69ACCD69-AC1D-4BC7-ADF7-CDAEA7E5C2FE}"/>
                  </a:ext>
                </a:extLst>
              </p:cNvPr>
              <p:cNvCxnSpPr>
                <a:cxnSpLocks/>
                <a:stCxn id="142" idx="3"/>
                <a:endCxn id="146" idx="1"/>
              </p:cNvCxnSpPr>
              <p:nvPr/>
            </p:nvCxnSpPr>
            <p:spPr>
              <a:xfrm>
                <a:off x="7878764" y="2289235"/>
                <a:ext cx="240183" cy="36347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1DE777A-B807-4E3F-AD9E-9DBE7ECDA423}"/>
                  </a:ext>
                </a:extLst>
              </p:cNvPr>
              <p:cNvCxnSpPr>
                <a:cxnSpLocks/>
                <a:stCxn id="145" idx="3"/>
                <a:endCxn id="150" idx="1"/>
              </p:cNvCxnSpPr>
              <p:nvPr/>
            </p:nvCxnSpPr>
            <p:spPr>
              <a:xfrm>
                <a:off x="8778649" y="2290155"/>
                <a:ext cx="246279" cy="730606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4AFC90B0-34D6-456F-B719-26F0251F0068}"/>
                  </a:ext>
                </a:extLst>
              </p:cNvPr>
              <p:cNvCxnSpPr>
                <a:cxnSpLocks/>
                <a:stCxn id="143" idx="3"/>
                <a:endCxn id="145" idx="1"/>
              </p:cNvCxnSpPr>
              <p:nvPr/>
            </p:nvCxnSpPr>
            <p:spPr>
              <a:xfrm flipV="1">
                <a:off x="7878764" y="2290155"/>
                <a:ext cx="240183" cy="361637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7881394C-1FE4-41A6-B3D1-976A76E66C07}"/>
                  </a:ext>
                </a:extLst>
              </p:cNvPr>
              <p:cNvCxnSpPr>
                <a:cxnSpLocks/>
                <a:stCxn id="143" idx="3"/>
                <a:endCxn id="146" idx="1"/>
              </p:cNvCxnSpPr>
              <p:nvPr/>
            </p:nvCxnSpPr>
            <p:spPr>
              <a:xfrm>
                <a:off x="7878764" y="2651792"/>
                <a:ext cx="240183" cy="919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599D6B7F-3801-4361-B1C0-A3E8BC49CEDF}"/>
                  </a:ext>
                </a:extLst>
              </p:cNvPr>
              <p:cNvCxnSpPr>
                <a:cxnSpLocks/>
                <a:stCxn id="144" idx="3"/>
                <a:endCxn id="146" idx="1"/>
              </p:cNvCxnSpPr>
              <p:nvPr/>
            </p:nvCxnSpPr>
            <p:spPr>
              <a:xfrm flipV="1">
                <a:off x="7884860" y="2652711"/>
                <a:ext cx="234087" cy="36773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65CDB8C2-FF16-455D-92DB-958AE42F1347}"/>
                  </a:ext>
                </a:extLst>
              </p:cNvPr>
              <p:cNvCxnSpPr>
                <a:cxnSpLocks/>
                <a:stCxn id="144" idx="3"/>
                <a:endCxn id="147" idx="1"/>
              </p:cNvCxnSpPr>
              <p:nvPr/>
            </p:nvCxnSpPr>
            <p:spPr>
              <a:xfrm>
                <a:off x="7884860" y="3020445"/>
                <a:ext cx="240183" cy="92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C2987EF-0419-4F61-BF5E-F15436B39492}"/>
                  </a:ext>
                </a:extLst>
              </p:cNvPr>
              <p:cNvCxnSpPr>
                <a:cxnSpLocks/>
                <a:stCxn id="145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60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0E1EEAB5-2FB5-40B8-9963-4452ACD09C4F}"/>
                  </a:ext>
                </a:extLst>
              </p:cNvPr>
              <p:cNvCxnSpPr>
                <a:cxnSpLocks/>
                <a:stCxn id="145" idx="3"/>
                <a:endCxn id="149" idx="1"/>
              </p:cNvCxnSpPr>
              <p:nvPr/>
            </p:nvCxnSpPr>
            <p:spPr>
              <a:xfrm>
                <a:off x="8778649" y="2290155"/>
                <a:ext cx="240183" cy="361953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8F7A4C24-9207-4D7C-9F5E-1C979D3AC635}"/>
                  </a:ext>
                </a:extLst>
              </p:cNvPr>
              <p:cNvCxnSpPr>
                <a:cxnSpLocks/>
                <a:stCxn id="146" idx="3"/>
                <a:endCxn id="148" idx="1"/>
              </p:cNvCxnSpPr>
              <p:nvPr/>
            </p:nvCxnSpPr>
            <p:spPr>
              <a:xfrm flipV="1">
                <a:off x="8778649" y="2289551"/>
                <a:ext cx="240183" cy="36316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0E4B397C-250A-4AD3-8A41-807D3469F609}"/>
                  </a:ext>
                </a:extLst>
              </p:cNvPr>
              <p:cNvCxnSpPr>
                <a:cxnSpLocks/>
                <a:stCxn id="146" idx="3"/>
                <a:endCxn id="150" idx="1"/>
              </p:cNvCxnSpPr>
              <p:nvPr/>
            </p:nvCxnSpPr>
            <p:spPr>
              <a:xfrm>
                <a:off x="8778649" y="2652711"/>
                <a:ext cx="246279" cy="368050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FD8232CE-E879-4A03-AF7A-BFA8BF244FEC}"/>
                  </a:ext>
                </a:extLst>
              </p:cNvPr>
              <p:cNvCxnSpPr>
                <a:cxnSpLocks/>
                <a:stCxn id="147" idx="3"/>
                <a:endCxn id="148" idx="1"/>
              </p:cNvCxnSpPr>
              <p:nvPr/>
            </p:nvCxnSpPr>
            <p:spPr>
              <a:xfrm flipV="1">
                <a:off x="8784745" y="2289551"/>
                <a:ext cx="234087" cy="731814"/>
              </a:xfrm>
              <a:prstGeom prst="straightConnector1">
                <a:avLst/>
              </a:prstGeom>
              <a:ln w="9525">
                <a:solidFill>
                  <a:srgbClr val="5B9B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635CD7B-01FD-46C3-98B0-4B5A62149EA4}"/>
                  </a:ext>
                </a:extLst>
              </p:cNvPr>
              <p:cNvSpPr txBox="1"/>
              <p:nvPr/>
            </p:nvSpPr>
            <p:spPr>
              <a:xfrm>
                <a:off x="6707610" y="2186975"/>
                <a:ext cx="479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--&gt;</a:t>
                </a:r>
                <a:endParaRPr lang="ko-KR" altLang="en-US" sz="1600"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178" name="순서도: 자기 디스크 177">
                <a:extLst>
                  <a:ext uri="{FF2B5EF4-FFF2-40B4-BE49-F238E27FC236}">
                    <a16:creationId xmlns:a16="http://schemas.microsoft.com/office/drawing/2014/main" id="{59D23A0B-469C-48F7-ADE7-3524BA0AD9D3}"/>
                  </a:ext>
                </a:extLst>
              </p:cNvPr>
              <p:cNvSpPr/>
              <p:nvPr/>
            </p:nvSpPr>
            <p:spPr>
              <a:xfrm>
                <a:off x="5894246" y="1940667"/>
                <a:ext cx="770529" cy="754971"/>
              </a:xfrm>
              <a:prstGeom prst="flowChartMagneticDisk">
                <a:avLst/>
              </a:prstGeom>
              <a:solidFill>
                <a:srgbClr val="2AC1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10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별 주문내역</a:t>
                </a:r>
              </a:p>
            </p:txBody>
          </p:sp>
        </p:grpSp>
      </p:grpSp>
      <p:graphicFrame>
        <p:nvGraphicFramePr>
          <p:cNvPr id="202" name="표 4">
            <a:extLst>
              <a:ext uri="{FF2B5EF4-FFF2-40B4-BE49-F238E27FC236}">
                <a16:creationId xmlns:a16="http://schemas.microsoft.com/office/drawing/2014/main" id="{15494036-7630-411A-ABA2-1DDA54125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90691"/>
              </p:ext>
            </p:extLst>
          </p:nvPr>
        </p:nvGraphicFramePr>
        <p:xfrm>
          <a:off x="5831965" y="5099999"/>
          <a:ext cx="1959764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1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graphicFrame>
        <p:nvGraphicFramePr>
          <p:cNvPr id="203" name="표 4">
            <a:extLst>
              <a:ext uri="{FF2B5EF4-FFF2-40B4-BE49-F238E27FC236}">
                <a16:creationId xmlns:a16="http://schemas.microsoft.com/office/drawing/2014/main" id="{A20EE557-D010-4DEC-B499-CAC0724DD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75489"/>
              </p:ext>
            </p:extLst>
          </p:nvPr>
        </p:nvGraphicFramePr>
        <p:xfrm>
          <a:off x="7909244" y="5099999"/>
          <a:ext cx="1959768" cy="1366285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8994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511237324"/>
                    </a:ext>
                  </a:extLst>
                </a:gridCol>
                <a:gridCol w="489942">
                  <a:extLst>
                    <a:ext uri="{9D8B030D-6E8A-4147-A177-3AD203B41FA5}">
                      <a16:colId xmlns:a16="http://schemas.microsoft.com/office/drawing/2014/main" val="3649176687"/>
                    </a:ext>
                  </a:extLst>
                </a:gridCol>
              </a:tblGrid>
              <a:tr h="273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 </a:t>
                      </a:r>
                      <a:r>
                        <a:rPr lang="en-US" altLang="ko-KR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11121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73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07" name="TextBox 206">
            <a:extLst>
              <a:ext uri="{FF2B5EF4-FFF2-40B4-BE49-F238E27FC236}">
                <a16:creationId xmlns:a16="http://schemas.microsoft.com/office/drawing/2014/main" id="{70B31195-FB0E-49B2-9FCE-68A9F9D81CD7}"/>
              </a:ext>
            </a:extLst>
          </p:cNvPr>
          <p:cNvSpPr txBox="1"/>
          <p:nvPr/>
        </p:nvSpPr>
        <p:spPr>
          <a:xfrm>
            <a:off x="5691424" y="6962446"/>
            <a:ext cx="4363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데이터는 위와 같이 두 가지 행렬로 저장됩니다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D7069DA-2262-4AC9-ABFC-3416B3898942}"/>
              </a:ext>
            </a:extLst>
          </p:cNvPr>
          <p:cNvSpPr txBox="1"/>
          <p:nvPr/>
        </p:nvSpPr>
        <p:spPr>
          <a:xfrm>
            <a:off x="5801254" y="6541638"/>
            <a:ext cx="41632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※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관계있음</a:t>
            </a:r>
            <a:r>
              <a:rPr lang="en-US" altLang="ko-KR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0 : </a:t>
            </a:r>
            <a:r>
              <a:rPr lang="ko-KR" altLang="en-US" sz="1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관계없음</a:t>
            </a:r>
            <a:endParaRPr lang="en-US" altLang="ko-KR" sz="1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A3904-EBAC-433D-92CA-CBA75FDB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6C32D-2B72-4DC1-AC0B-E47F403E7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04" y="1440140"/>
            <a:ext cx="4845460" cy="215188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07E7F08-72EB-4538-B4B1-2561DB1D1AA0}"/>
              </a:ext>
            </a:extLst>
          </p:cNvPr>
          <p:cNvSpPr txBox="1"/>
          <p:nvPr/>
        </p:nvSpPr>
        <p:spPr>
          <a:xfrm>
            <a:off x="447104" y="656647"/>
            <a:ext cx="3173422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r>
              <a:rPr lang="en-US" altLang="ko-KR" sz="1403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403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알고리즘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57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FAB91B-1F44-4F04-8368-9A616B9C91D8}"/>
              </a:ext>
            </a:extLst>
          </p:cNvPr>
          <p:cNvSpPr/>
          <p:nvPr/>
        </p:nvSpPr>
        <p:spPr>
          <a:xfrm>
            <a:off x="584332" y="1193955"/>
            <a:ext cx="4469434" cy="4557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F715AC51-1CF5-46AC-8A0E-8F16B388DB17}"/>
              </a:ext>
            </a:extLst>
          </p:cNvPr>
          <p:cNvSpPr/>
          <p:nvPr/>
        </p:nvSpPr>
        <p:spPr>
          <a:xfrm>
            <a:off x="991304" y="4444180"/>
            <a:ext cx="3655490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870F2D-AD37-4451-A2DB-B652C6D86489}"/>
              </a:ext>
            </a:extLst>
          </p:cNvPr>
          <p:cNvGrpSpPr/>
          <p:nvPr/>
        </p:nvGrpSpPr>
        <p:grpSpPr>
          <a:xfrm>
            <a:off x="783769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C51101-F968-40F7-8AA0-1C97B5E8BA66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59A97B4-7539-42B4-A062-0156F99CAE0D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D0F75C-8A2F-408B-BCF7-9F488F872A15}"/>
              </a:ext>
            </a:extLst>
          </p:cNvPr>
          <p:cNvGrpSpPr/>
          <p:nvPr/>
        </p:nvGrpSpPr>
        <p:grpSpPr>
          <a:xfrm>
            <a:off x="2977760" y="1807804"/>
            <a:ext cx="1870929" cy="2705203"/>
            <a:chOff x="1019749" y="823453"/>
            <a:chExt cx="1684122" cy="213114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5F028F-7514-4D6D-AFA2-1E4A809D4864}"/>
                </a:ext>
              </a:extLst>
            </p:cNvPr>
            <p:cNvSpPr/>
            <p:nvPr/>
          </p:nvSpPr>
          <p:spPr>
            <a:xfrm>
              <a:off x="1019749" y="823453"/>
              <a:ext cx="1684122" cy="18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B8E70C3C-C2BC-48BD-918F-EBFAB7C5E546}"/>
                </a:ext>
              </a:extLst>
            </p:cNvPr>
            <p:cNvSpPr/>
            <p:nvPr/>
          </p:nvSpPr>
          <p:spPr>
            <a:xfrm rot="10800000">
              <a:off x="1729074" y="2571134"/>
              <a:ext cx="265471" cy="38345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00096D77-EA39-496B-B1F1-8BDFB9ED265F}"/>
              </a:ext>
            </a:extLst>
          </p:cNvPr>
          <p:cNvGraphicFramePr>
            <a:graphicFrameLocks noGrp="1"/>
          </p:cNvGraphicFramePr>
          <p:nvPr/>
        </p:nvGraphicFramePr>
        <p:xfrm>
          <a:off x="3178718" y="2269270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6435775-C9D1-4888-AA5C-2E712191357D}"/>
              </a:ext>
            </a:extLst>
          </p:cNvPr>
          <p:cNvSpPr txBox="1"/>
          <p:nvPr/>
        </p:nvSpPr>
        <p:spPr>
          <a:xfrm>
            <a:off x="3215147" y="4993297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2ABAE5-02C2-48E6-A16E-39B176DE66C4}"/>
              </a:ext>
            </a:extLst>
          </p:cNvPr>
          <p:cNvSpPr txBox="1"/>
          <p:nvPr/>
        </p:nvSpPr>
        <p:spPr>
          <a:xfrm>
            <a:off x="-137652" y="4981975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2D17D-094A-42A4-971C-DF08DE543095}"/>
              </a:ext>
            </a:extLst>
          </p:cNvPr>
          <p:cNvSpPr txBox="1"/>
          <p:nvPr/>
        </p:nvSpPr>
        <p:spPr>
          <a:xfrm>
            <a:off x="3496279" y="1870778"/>
            <a:ext cx="861133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4146D42F-E147-40E4-9539-A7346C7D51D1}"/>
              </a:ext>
            </a:extLst>
          </p:cNvPr>
          <p:cNvGraphicFramePr>
            <a:graphicFrameLocks noGrp="1"/>
          </p:cNvGraphicFramePr>
          <p:nvPr/>
        </p:nvGraphicFramePr>
        <p:xfrm>
          <a:off x="973400" y="2272252"/>
          <a:ext cx="1496253" cy="1205232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498751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498751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가중치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w3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w4</a:t>
                      </a:r>
                      <a:endParaRPr lang="ko-KR" altLang="en-US" sz="105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33D776-ADC6-4549-ABED-58B81DC202E9}"/>
              </a:ext>
            </a:extLst>
          </p:cNvPr>
          <p:cNvSpPr txBox="1"/>
          <p:nvPr/>
        </p:nvSpPr>
        <p:spPr>
          <a:xfrm>
            <a:off x="1275730" y="1898674"/>
            <a:ext cx="8915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7BC34C-79F5-4E3A-9420-60B8E80A39A9}"/>
              </a:ext>
            </a:extLst>
          </p:cNvPr>
          <p:cNvSpPr txBox="1"/>
          <p:nvPr/>
        </p:nvSpPr>
        <p:spPr>
          <a:xfrm>
            <a:off x="3579636" y="3586325"/>
            <a:ext cx="667170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6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03B76-9236-482C-9EBB-42DBD950F608}"/>
              </a:ext>
            </a:extLst>
          </p:cNvPr>
          <p:cNvSpPr txBox="1"/>
          <p:nvPr/>
        </p:nvSpPr>
        <p:spPr>
          <a:xfrm>
            <a:off x="1403168" y="3586325"/>
            <a:ext cx="66716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25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 = 0</a:t>
            </a:r>
            <a:endParaRPr lang="ko-KR" altLang="en-US" sz="1625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16FAB-3BD0-422C-93F3-2B212BC6344A}"/>
              </a:ext>
            </a:extLst>
          </p:cNvPr>
          <p:cNvSpPr txBox="1"/>
          <p:nvPr/>
        </p:nvSpPr>
        <p:spPr>
          <a:xfrm>
            <a:off x="476179" y="440248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③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 곳에 집중하는 매니아도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새로운 곳을 찾는 모험가도</a:t>
            </a:r>
            <a:endParaRPr lang="en-US" altLang="ko-KR" sz="1600" spc="-1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이용 수로 사용자의 성향 분류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74F60-D8EF-41D8-B226-CA7D9980B414}"/>
              </a:ext>
            </a:extLst>
          </p:cNvPr>
          <p:cNvSpPr txBox="1"/>
          <p:nvPr/>
        </p:nvSpPr>
        <p:spPr>
          <a:xfrm>
            <a:off x="494956" y="5949150"/>
            <a:ext cx="46669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가게 별 이용 수 분산을 통해 사용자의 성향을 가늠할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곳에서 음식을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0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에 가까울 것이고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같은 곳에서 음식을 자주 시키는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성향은 분산이 클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이후 통계기반 추천을 할 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분산을 통해 다양한 가게를 추천할지 아니면 자주 이용하는 가게를 추천할지 결정할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32DC9-7E02-4A57-B315-167DC87E7A50}"/>
              </a:ext>
            </a:extLst>
          </p:cNvPr>
          <p:cNvSpPr txBox="1"/>
          <p:nvPr/>
        </p:nvSpPr>
        <p:spPr>
          <a:xfrm>
            <a:off x="5746201" y="93678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④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너는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땡긴다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 필터링으로 사용자에게 메뉴를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68F232-E252-4D2C-96EE-4AFE229D036F}"/>
              </a:ext>
            </a:extLst>
          </p:cNvPr>
          <p:cNvSpPr/>
          <p:nvPr/>
        </p:nvSpPr>
        <p:spPr>
          <a:xfrm>
            <a:off x="5851603" y="1709300"/>
            <a:ext cx="4469434" cy="4465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F7C5695-97FB-4F17-8E86-FAA293FFF482}"/>
              </a:ext>
            </a:extLst>
          </p:cNvPr>
          <p:cNvGrpSpPr/>
          <p:nvPr/>
        </p:nvGrpSpPr>
        <p:grpSpPr>
          <a:xfrm>
            <a:off x="5708101" y="2283889"/>
            <a:ext cx="3751993" cy="2337903"/>
            <a:chOff x="5708101" y="2067576"/>
            <a:chExt cx="3751993" cy="233790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348F33-DF59-4DB8-82CE-1D780849EA1F}"/>
                </a:ext>
              </a:extLst>
            </p:cNvPr>
            <p:cNvSpPr txBox="1"/>
            <p:nvPr/>
          </p:nvSpPr>
          <p:spPr>
            <a:xfrm>
              <a:off x="5708101" y="2067576"/>
              <a:ext cx="1757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</a:t>
              </a:r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X </a:t>
              </a:r>
              <a:r>
                <a:rPr lang="ko-KR" altLang="en-US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속성 가중치</a:t>
              </a:r>
              <a:endPara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  <a:p>
              <a:pPr algn="ctr"/>
              <a:r>
                <a:rPr lang="en-US" altLang="ko-KR" sz="1200">
                  <a:solidFill>
                    <a:schemeClr val="bg2">
                      <a:lumMod val="25000"/>
                    </a:schemeClr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2d space</a:t>
              </a:r>
              <a:endPara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FFB0076-5617-4B1A-9AAE-A644F2280AEB}"/>
                </a:ext>
              </a:extLst>
            </p:cNvPr>
            <p:cNvGrpSpPr/>
            <p:nvPr/>
          </p:nvGrpSpPr>
          <p:grpSpPr>
            <a:xfrm>
              <a:off x="5861971" y="2546250"/>
              <a:ext cx="3598123" cy="1859229"/>
              <a:chOff x="5861971" y="2546250"/>
              <a:chExt cx="3598123" cy="185922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B4DE7D4-0093-4CB1-B8D3-C8730720B148}"/>
                  </a:ext>
                </a:extLst>
              </p:cNvPr>
              <p:cNvGrpSpPr/>
              <p:nvPr/>
            </p:nvGrpSpPr>
            <p:grpSpPr>
              <a:xfrm>
                <a:off x="6533537" y="2546250"/>
                <a:ext cx="1713446" cy="1499333"/>
                <a:chOff x="6152395" y="1973580"/>
                <a:chExt cx="1713446" cy="1499333"/>
              </a:xfrm>
            </p:grpSpPr>
            <p:pic>
              <p:nvPicPr>
                <p:cNvPr id="1028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13E07950-1EC0-4E0E-97CA-2C8B738BA5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05735" y="3307551"/>
                  <a:ext cx="1660106" cy="1653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4" descr="Free Wave Arrow Cliparts, Download Free Wave Arrow Cliparts png images,  Free ClipArts on Clipart Library">
                  <a:extLst>
                    <a:ext uri="{FF2B5EF4-FFF2-40B4-BE49-F238E27FC236}">
                      <a16:creationId xmlns:a16="http://schemas.microsoft.com/office/drawing/2014/main" id="{5658E508-57D1-478C-A88F-E914E51FC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5572468" y="2553507"/>
                  <a:ext cx="1378552" cy="2186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E667F7-66A8-4B80-8A35-4A0CA56DDEE7}"/>
                  </a:ext>
                </a:extLst>
              </p:cNvPr>
              <p:cNvSpPr txBox="1"/>
              <p:nvPr/>
            </p:nvSpPr>
            <p:spPr>
              <a:xfrm>
                <a:off x="8007506" y="3691042"/>
                <a:ext cx="145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X 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메뉴 가중치</a:t>
                </a:r>
                <a:b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</a:b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2d</a:t>
                </a:r>
                <a:r>
                  <a:rPr lang="ko-KR" altLang="en-US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 </a:t>
                </a:r>
                <a:r>
                  <a:rPr lang="en-US" altLang="ko-KR" sz="1200">
                    <a:solidFill>
                      <a:schemeClr val="bg2">
                        <a:lumMod val="25000"/>
                      </a:schemeClr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space</a:t>
                </a: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D4CFF1C-F49F-4BDD-AA98-2F73D0D91A99}"/>
                  </a:ext>
                </a:extLst>
              </p:cNvPr>
              <p:cNvSpPr/>
              <p:nvPr/>
            </p:nvSpPr>
            <p:spPr>
              <a:xfrm>
                <a:off x="7058391" y="3027915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3F5B769-79EA-4240-A01B-309C226894CB}"/>
                  </a:ext>
                </a:extLst>
              </p:cNvPr>
              <p:cNvCxnSpPr>
                <a:cxnSpLocks/>
                <a:stCxn id="55" idx="4"/>
              </p:cNvCxnSpPr>
              <p:nvPr/>
            </p:nvCxnSpPr>
            <p:spPr>
              <a:xfrm flipH="1">
                <a:off x="7096870" y="3115129"/>
                <a:ext cx="5128" cy="916827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D92C79EE-A0DF-4412-B5DE-24530C384F53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 flipH="1">
                <a:off x="6726484" y="3071522"/>
                <a:ext cx="331907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4E60ED-83E8-42A5-B2C4-60024403726F}"/>
                  </a:ext>
                </a:extLst>
              </p:cNvPr>
              <p:cNvSpPr txBox="1"/>
              <p:nvPr/>
            </p:nvSpPr>
            <p:spPr>
              <a:xfrm>
                <a:off x="6655192" y="403195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떡볶이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0.4)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2C27C6F-DF75-4929-B391-BC47ECC88A80}"/>
                  </a:ext>
                </a:extLst>
              </p:cNvPr>
              <p:cNvSpPr txBox="1"/>
              <p:nvPr/>
            </p:nvSpPr>
            <p:spPr>
              <a:xfrm>
                <a:off x="5888964" y="2974109"/>
                <a:ext cx="8954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매운</a:t>
                </a:r>
                <a:r>
                  <a:rPr lang="en-US" altLang="ko-KR" sz="900">
                    <a:solidFill>
                      <a:srgbClr val="4472C4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0.7)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2EA42A9-E4D9-4709-93DC-6549FBCBF775}"/>
                  </a:ext>
                </a:extLst>
              </p:cNvPr>
              <p:cNvSpPr/>
              <p:nvPr/>
            </p:nvSpPr>
            <p:spPr>
              <a:xfrm>
                <a:off x="6872615" y="3274937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A8CC4F4-89EF-4E8E-8A44-681842270949}"/>
                  </a:ext>
                </a:extLst>
              </p:cNvPr>
              <p:cNvSpPr/>
              <p:nvPr/>
            </p:nvSpPr>
            <p:spPr>
              <a:xfrm>
                <a:off x="7358094" y="2824534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2BDA81E1-D3AE-4F26-97D1-9D2688A45268}"/>
                  </a:ext>
                </a:extLst>
              </p:cNvPr>
              <p:cNvSpPr/>
              <p:nvPr/>
            </p:nvSpPr>
            <p:spPr>
              <a:xfrm>
                <a:off x="7833376" y="3598939"/>
                <a:ext cx="87214" cy="872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C18AA3D-27BC-4BF1-9927-6DE66F34A1FD}"/>
                  </a:ext>
                </a:extLst>
              </p:cNvPr>
              <p:cNvSpPr/>
              <p:nvPr/>
            </p:nvSpPr>
            <p:spPr>
              <a:xfrm>
                <a:off x="7545208" y="3304513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5D5A33A-505D-405A-B887-6A74A4315C84}"/>
                  </a:ext>
                </a:extLst>
              </p:cNvPr>
              <p:cNvSpPr/>
              <p:nvPr/>
            </p:nvSpPr>
            <p:spPr>
              <a:xfrm>
                <a:off x="7238294" y="35775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A119078-027F-4785-A50C-C19C60940C1F}"/>
                  </a:ext>
                </a:extLst>
              </p:cNvPr>
              <p:cNvSpPr/>
              <p:nvPr/>
            </p:nvSpPr>
            <p:spPr>
              <a:xfrm>
                <a:off x="6768574" y="2758780"/>
                <a:ext cx="87214" cy="8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2364DC6-A36B-425E-814E-98DFBA31D9DD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7588815" y="3391727"/>
                <a:ext cx="0" cy="60743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2AE8D66-F6D1-4A66-8A83-A43B03C64062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 flipH="1">
                <a:off x="6642886" y="3348120"/>
                <a:ext cx="902322" cy="5019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D741D9E-6FDE-4C0F-B5C2-01FD74855FE1}"/>
                  </a:ext>
                </a:extLst>
              </p:cNvPr>
              <p:cNvSpPr txBox="1"/>
              <p:nvPr/>
            </p:nvSpPr>
            <p:spPr>
              <a:xfrm>
                <a:off x="7101998" y="4174647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국밥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0.6)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CCE80D9-A795-466F-AC76-04244B60123A}"/>
                  </a:ext>
                </a:extLst>
              </p:cNvPr>
              <p:cNvSpPr txBox="1"/>
              <p:nvPr/>
            </p:nvSpPr>
            <p:spPr>
              <a:xfrm>
                <a:off x="5861971" y="3248026"/>
                <a:ext cx="9395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(</a:t>
                </a:r>
                <a:r>
                  <a:rPr lang="ko-KR" altLang="en-US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얼큰</a:t>
                </a:r>
                <a:r>
                  <a:rPr lang="en-US" altLang="ko-KR" sz="900">
                    <a:solidFill>
                      <a:srgbClr val="C00000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, 0.3)</a:t>
                </a: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B568FE8B-A1CD-4405-BF0F-F84C08795605}"/>
                  </a:ext>
                </a:extLst>
              </p:cNvPr>
              <p:cNvSpPr/>
              <p:nvPr/>
            </p:nvSpPr>
            <p:spPr>
              <a:xfrm>
                <a:off x="7545208" y="3007332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B1009FFB-3F63-46C5-9E16-26F4652F45FF}"/>
                  </a:ext>
                </a:extLst>
              </p:cNvPr>
              <p:cNvSpPr/>
              <p:nvPr/>
            </p:nvSpPr>
            <p:spPr>
              <a:xfrm>
                <a:off x="7058391" y="3575204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EBD7C236-C7D3-4586-B8C7-4EDDBF93F584}"/>
                  </a:ext>
                </a:extLst>
              </p:cNvPr>
              <p:cNvSpPr/>
              <p:nvPr/>
            </p:nvSpPr>
            <p:spPr>
              <a:xfrm>
                <a:off x="6849803" y="2800866"/>
                <a:ext cx="87214" cy="8721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이등변 삼각형 98">
                <a:extLst>
                  <a:ext uri="{FF2B5EF4-FFF2-40B4-BE49-F238E27FC236}">
                    <a16:creationId xmlns:a16="http://schemas.microsoft.com/office/drawing/2014/main" id="{FCDBF0D8-B703-4C9C-9D1A-5C4E9E5B419E}"/>
                  </a:ext>
                </a:extLst>
              </p:cNvPr>
              <p:cNvSpPr/>
              <p:nvPr/>
            </p:nvSpPr>
            <p:spPr>
              <a:xfrm>
                <a:off x="7057901" y="272764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4E2B398D-26CB-4FB9-9E5A-B0E79F31F14F}"/>
                  </a:ext>
                </a:extLst>
              </p:cNvPr>
              <p:cNvSpPr/>
              <p:nvPr/>
            </p:nvSpPr>
            <p:spPr>
              <a:xfrm>
                <a:off x="7192041" y="3115367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이등변 삼각형 107">
                <a:extLst>
                  <a:ext uri="{FF2B5EF4-FFF2-40B4-BE49-F238E27FC236}">
                    <a16:creationId xmlns:a16="http://schemas.microsoft.com/office/drawing/2014/main" id="{72D73A42-5709-44B5-B470-F713FD827D19}"/>
                  </a:ext>
                </a:extLst>
              </p:cNvPr>
              <p:cNvSpPr/>
              <p:nvPr/>
            </p:nvSpPr>
            <p:spPr>
              <a:xfrm>
                <a:off x="6844391" y="3746716"/>
                <a:ext cx="134140" cy="93392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0" name="순서도: 문서 109">
            <a:extLst>
              <a:ext uri="{FF2B5EF4-FFF2-40B4-BE49-F238E27FC236}">
                <a16:creationId xmlns:a16="http://schemas.microsoft.com/office/drawing/2014/main" id="{D5839452-C574-4203-BCDF-6CF80C0C60B9}"/>
              </a:ext>
            </a:extLst>
          </p:cNvPr>
          <p:cNvSpPr/>
          <p:nvPr/>
        </p:nvSpPr>
        <p:spPr>
          <a:xfrm flipH="1">
            <a:off x="7635327" y="1868134"/>
            <a:ext cx="2542203" cy="1544998"/>
          </a:xfrm>
          <a:custGeom>
            <a:avLst/>
            <a:gdLst>
              <a:gd name="connsiteX0" fmla="*/ 0 w 2542203"/>
              <a:gd name="connsiteY0" fmla="*/ 0 h 1544998"/>
              <a:gd name="connsiteX1" fmla="*/ 508441 w 2542203"/>
              <a:gd name="connsiteY1" fmla="*/ 0 h 1544998"/>
              <a:gd name="connsiteX2" fmla="*/ 1016881 w 2542203"/>
              <a:gd name="connsiteY2" fmla="*/ 0 h 1544998"/>
              <a:gd name="connsiteX3" fmla="*/ 1474478 w 2542203"/>
              <a:gd name="connsiteY3" fmla="*/ 0 h 1544998"/>
              <a:gd name="connsiteX4" fmla="*/ 1957496 w 2542203"/>
              <a:gd name="connsiteY4" fmla="*/ 0 h 1544998"/>
              <a:gd name="connsiteX5" fmla="*/ 2542203 w 2542203"/>
              <a:gd name="connsiteY5" fmla="*/ 0 h 1544998"/>
              <a:gd name="connsiteX6" fmla="*/ 2542203 w 2542203"/>
              <a:gd name="connsiteY6" fmla="*/ 400611 h 1544998"/>
              <a:gd name="connsiteX7" fmla="*/ 2542203 w 2542203"/>
              <a:gd name="connsiteY7" fmla="*/ 801221 h 1544998"/>
              <a:gd name="connsiteX8" fmla="*/ 2542203 w 2542203"/>
              <a:gd name="connsiteY8" fmla="*/ 1239002 h 1544998"/>
              <a:gd name="connsiteX9" fmla="*/ 0 w 2542203"/>
              <a:gd name="connsiteY9" fmla="*/ 1442856 h 1544998"/>
              <a:gd name="connsiteX10" fmla="*/ 0 w 2542203"/>
              <a:gd name="connsiteY10" fmla="*/ 976333 h 1544998"/>
              <a:gd name="connsiteX11" fmla="*/ 0 w 2542203"/>
              <a:gd name="connsiteY11" fmla="*/ 524238 h 1544998"/>
              <a:gd name="connsiteX12" fmla="*/ 0 w 2542203"/>
              <a:gd name="connsiteY12" fmla="*/ 0 h 15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42203" h="1544998" fill="none" extrusionOk="0">
                <a:moveTo>
                  <a:pt x="0" y="0"/>
                </a:moveTo>
                <a:cubicBezTo>
                  <a:pt x="203661" y="-57123"/>
                  <a:pt x="373108" y="13828"/>
                  <a:pt x="508441" y="0"/>
                </a:cubicBezTo>
                <a:cubicBezTo>
                  <a:pt x="643774" y="-13828"/>
                  <a:pt x="835230" y="52919"/>
                  <a:pt x="1016881" y="0"/>
                </a:cubicBezTo>
                <a:cubicBezTo>
                  <a:pt x="1198532" y="-52919"/>
                  <a:pt x="1276250" y="43884"/>
                  <a:pt x="1474478" y="0"/>
                </a:cubicBezTo>
                <a:cubicBezTo>
                  <a:pt x="1672706" y="-43884"/>
                  <a:pt x="1844967" y="1329"/>
                  <a:pt x="1957496" y="0"/>
                </a:cubicBezTo>
                <a:cubicBezTo>
                  <a:pt x="2070025" y="-1329"/>
                  <a:pt x="2401488" y="47686"/>
                  <a:pt x="2542203" y="0"/>
                </a:cubicBezTo>
                <a:cubicBezTo>
                  <a:pt x="2580535" y="164982"/>
                  <a:pt x="2513789" y="202220"/>
                  <a:pt x="2542203" y="400611"/>
                </a:cubicBezTo>
                <a:cubicBezTo>
                  <a:pt x="2570617" y="599002"/>
                  <a:pt x="2520851" y="686133"/>
                  <a:pt x="2542203" y="801221"/>
                </a:cubicBezTo>
                <a:cubicBezTo>
                  <a:pt x="2563555" y="916309"/>
                  <a:pt x="2541329" y="1066160"/>
                  <a:pt x="2542203" y="1239002"/>
                </a:cubicBezTo>
                <a:cubicBezTo>
                  <a:pt x="1318798" y="1325289"/>
                  <a:pt x="1221099" y="1677133"/>
                  <a:pt x="0" y="1442856"/>
                </a:cubicBezTo>
                <a:cubicBezTo>
                  <a:pt x="-11709" y="1239544"/>
                  <a:pt x="49161" y="1195040"/>
                  <a:pt x="0" y="976333"/>
                </a:cubicBezTo>
                <a:cubicBezTo>
                  <a:pt x="-49161" y="757626"/>
                  <a:pt x="20585" y="671006"/>
                  <a:pt x="0" y="524238"/>
                </a:cubicBezTo>
                <a:cubicBezTo>
                  <a:pt x="-20585" y="377470"/>
                  <a:pt x="3370" y="213373"/>
                  <a:pt x="0" y="0"/>
                </a:cubicBezTo>
                <a:close/>
              </a:path>
              <a:path w="2542203" h="1544998" stroke="0" extrusionOk="0">
                <a:moveTo>
                  <a:pt x="0" y="0"/>
                </a:moveTo>
                <a:cubicBezTo>
                  <a:pt x="187030" y="-6921"/>
                  <a:pt x="284978" y="23735"/>
                  <a:pt x="483019" y="0"/>
                </a:cubicBezTo>
                <a:cubicBezTo>
                  <a:pt x="681060" y="-23735"/>
                  <a:pt x="820456" y="13127"/>
                  <a:pt x="915193" y="0"/>
                </a:cubicBezTo>
                <a:cubicBezTo>
                  <a:pt x="1009930" y="-13127"/>
                  <a:pt x="1225652" y="10101"/>
                  <a:pt x="1449056" y="0"/>
                </a:cubicBezTo>
                <a:cubicBezTo>
                  <a:pt x="1672460" y="-10101"/>
                  <a:pt x="1886507" y="17525"/>
                  <a:pt x="2008340" y="0"/>
                </a:cubicBezTo>
                <a:cubicBezTo>
                  <a:pt x="2130173" y="-17525"/>
                  <a:pt x="2294882" y="51152"/>
                  <a:pt x="2542203" y="0"/>
                </a:cubicBezTo>
                <a:cubicBezTo>
                  <a:pt x="2565313" y="190275"/>
                  <a:pt x="2526115" y="217701"/>
                  <a:pt x="2542203" y="400611"/>
                </a:cubicBezTo>
                <a:cubicBezTo>
                  <a:pt x="2558291" y="583521"/>
                  <a:pt x="2505586" y="634786"/>
                  <a:pt x="2542203" y="788831"/>
                </a:cubicBezTo>
                <a:cubicBezTo>
                  <a:pt x="2578820" y="942876"/>
                  <a:pt x="2524645" y="1038800"/>
                  <a:pt x="2542203" y="1239002"/>
                </a:cubicBezTo>
                <a:cubicBezTo>
                  <a:pt x="1245423" y="1243246"/>
                  <a:pt x="1162660" y="1777428"/>
                  <a:pt x="0" y="1442856"/>
                </a:cubicBezTo>
                <a:cubicBezTo>
                  <a:pt x="-14257" y="1285617"/>
                  <a:pt x="25357" y="1037523"/>
                  <a:pt x="0" y="933047"/>
                </a:cubicBezTo>
                <a:cubicBezTo>
                  <a:pt x="-25357" y="828571"/>
                  <a:pt x="37997" y="623924"/>
                  <a:pt x="0" y="495381"/>
                </a:cubicBezTo>
                <a:cubicBezTo>
                  <a:pt x="-37997" y="366838"/>
                  <a:pt x="42827" y="2242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2215597123">
                  <a:prstGeom prst="flowChartDocumen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4">
            <a:extLst>
              <a:ext uri="{FF2B5EF4-FFF2-40B4-BE49-F238E27FC236}">
                <a16:creationId xmlns:a16="http://schemas.microsoft.com/office/drawing/2014/main" id="{C168ED64-2AFF-42BE-81DC-8E79E28BE1F8}"/>
              </a:ext>
            </a:extLst>
          </p:cNvPr>
          <p:cNvGraphicFramePr>
            <a:graphicFrameLocks noGrp="1"/>
          </p:cNvGraphicFramePr>
          <p:nvPr/>
        </p:nvGraphicFramePr>
        <p:xfrm>
          <a:off x="7702975" y="2211580"/>
          <a:ext cx="2406905" cy="808348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802302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359087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  <a:gridCol w="322500">
                  <a:extLst>
                    <a:ext uri="{9D8B030D-6E8A-4147-A177-3AD203B41FA5}">
                      <a16:colId xmlns:a16="http://schemas.microsoft.com/office/drawing/2014/main" val="1374152605"/>
                    </a:ext>
                  </a:extLst>
                </a:gridCol>
                <a:gridCol w="604178">
                  <a:extLst>
                    <a:ext uri="{9D8B030D-6E8A-4147-A177-3AD203B41FA5}">
                      <a16:colId xmlns:a16="http://schemas.microsoft.com/office/drawing/2014/main" val="3943888705"/>
                    </a:ext>
                  </a:extLst>
                </a:gridCol>
                <a:gridCol w="318838">
                  <a:extLst>
                    <a:ext uri="{9D8B030D-6E8A-4147-A177-3AD203B41FA5}">
                      <a16:colId xmlns:a16="http://schemas.microsoft.com/office/drawing/2014/main" val="1239317766"/>
                    </a:ext>
                  </a:extLst>
                </a:gridCol>
              </a:tblGrid>
              <a:tr h="172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날짜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메뉴</a:t>
                      </a: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</a:t>
                      </a:r>
                      <a:endParaRPr lang="ko-KR" altLang="en-US" sz="10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2021-07-10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얼큰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0.3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국밥</a:t>
                      </a: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0.6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rgbClr val="FF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290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2021-07-14</a:t>
                      </a:r>
                      <a:endParaRPr lang="ko-KR" altLang="en-US" sz="9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담백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0.5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평양냉면</a:t>
                      </a:r>
                    </a:p>
                  </a:txBody>
                  <a:tcPr marL="74295" marR="74295" marT="37148" marB="37148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0.2</a:t>
                      </a:r>
                      <a:endParaRPr lang="ko-KR" altLang="en-US" sz="9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FB1C76A1-A917-4296-BD73-A9107A982A6C}"/>
              </a:ext>
            </a:extLst>
          </p:cNvPr>
          <p:cNvSpPr txBox="1"/>
          <p:nvPr/>
        </p:nvSpPr>
        <p:spPr>
          <a:xfrm>
            <a:off x="8180133" y="1856471"/>
            <a:ext cx="14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DB</a:t>
            </a:r>
          </a:p>
        </p:txBody>
      </p: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id="{F3AC9E0C-EA6B-4631-9244-0394C4981F21}"/>
              </a:ext>
            </a:extLst>
          </p:cNvPr>
          <p:cNvCxnSpPr>
            <a:cxnSpLocks/>
            <a:stCxn id="113" idx="1"/>
            <a:endCxn id="74" idx="2"/>
          </p:cNvCxnSpPr>
          <p:nvPr/>
        </p:nvCxnSpPr>
        <p:spPr>
          <a:xfrm rot="10800000" flipV="1">
            <a:off x="7545209" y="2615753"/>
            <a:ext cx="157767" cy="948679"/>
          </a:xfrm>
          <a:prstGeom prst="curvedConnector3">
            <a:avLst>
              <a:gd name="adj1" fmla="val 244897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4274D18-FB26-4F6B-B1EA-9DA194E7E891}"/>
              </a:ext>
            </a:extLst>
          </p:cNvPr>
          <p:cNvCxnSpPr>
            <a:cxnSpLocks/>
          </p:cNvCxnSpPr>
          <p:nvPr/>
        </p:nvCxnSpPr>
        <p:spPr>
          <a:xfrm>
            <a:off x="8281416" y="5858161"/>
            <a:ext cx="147828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EEF0FE9-747C-4E88-B9D4-02E6A33256E8}"/>
              </a:ext>
            </a:extLst>
          </p:cNvPr>
          <p:cNvCxnSpPr>
            <a:cxnSpLocks/>
          </p:cNvCxnSpPr>
          <p:nvPr/>
        </p:nvCxnSpPr>
        <p:spPr>
          <a:xfrm flipV="1">
            <a:off x="8281416" y="4605941"/>
            <a:ext cx="0" cy="125222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AC937372-8A94-4B3F-BCFA-7725E8C21590}"/>
              </a:ext>
            </a:extLst>
          </p:cNvPr>
          <p:cNvSpPr/>
          <p:nvPr/>
        </p:nvSpPr>
        <p:spPr>
          <a:xfrm>
            <a:off x="8524966" y="5577633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309033B-85FD-4E0B-9250-A113F6C2471F}"/>
              </a:ext>
            </a:extLst>
          </p:cNvPr>
          <p:cNvSpPr/>
          <p:nvPr/>
        </p:nvSpPr>
        <p:spPr>
          <a:xfrm>
            <a:off x="7390694" y="394629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3A0A8EF-0F63-4297-BF09-9B94D6B68B32}"/>
              </a:ext>
            </a:extLst>
          </p:cNvPr>
          <p:cNvSpPr/>
          <p:nvPr/>
        </p:nvSpPr>
        <p:spPr>
          <a:xfrm>
            <a:off x="8608680" y="5490419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917FE3C2-A897-478E-B3F2-BDCAA7B34593}"/>
              </a:ext>
            </a:extLst>
          </p:cNvPr>
          <p:cNvSpPr/>
          <p:nvPr/>
        </p:nvSpPr>
        <p:spPr>
          <a:xfrm>
            <a:off x="8646586" y="5635417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3A4FA501-54A0-4BC2-866F-77DDE6821910}"/>
              </a:ext>
            </a:extLst>
          </p:cNvPr>
          <p:cNvSpPr/>
          <p:nvPr/>
        </p:nvSpPr>
        <p:spPr>
          <a:xfrm>
            <a:off x="8724599" y="554820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65EDF2A-49B9-4DCE-ACC2-B4DB204F025F}"/>
              </a:ext>
            </a:extLst>
          </p:cNvPr>
          <p:cNvSpPr/>
          <p:nvPr/>
        </p:nvSpPr>
        <p:spPr>
          <a:xfrm>
            <a:off x="8542169" y="5669556"/>
            <a:ext cx="87214" cy="87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2E25FFE-F1BC-4AF5-8D69-8D707992686D}"/>
              </a:ext>
            </a:extLst>
          </p:cNvPr>
          <p:cNvSpPr/>
          <p:nvPr/>
        </p:nvSpPr>
        <p:spPr>
          <a:xfrm>
            <a:off x="8417469" y="5649463"/>
            <a:ext cx="87214" cy="8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7431319A-7C78-4431-A93C-49EC7F8ED05D}"/>
              </a:ext>
            </a:extLst>
          </p:cNvPr>
          <p:cNvSpPr/>
          <p:nvPr/>
        </p:nvSpPr>
        <p:spPr>
          <a:xfrm>
            <a:off x="8589192" y="4869655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63B40509-F7C3-4B30-80C8-347A53B27A0C}"/>
              </a:ext>
            </a:extLst>
          </p:cNvPr>
          <p:cNvSpPr/>
          <p:nvPr/>
        </p:nvSpPr>
        <p:spPr>
          <a:xfrm>
            <a:off x="9234157" y="5116218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7505EC47-A365-46E9-983A-BD0DF494A939}"/>
              </a:ext>
            </a:extLst>
          </p:cNvPr>
          <p:cNvSpPr/>
          <p:nvPr/>
        </p:nvSpPr>
        <p:spPr>
          <a:xfrm>
            <a:off x="8744743" y="4682624"/>
            <a:ext cx="134140" cy="933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40D0B6F-B283-4C4D-B8DB-09CC8A37ADCD}"/>
              </a:ext>
            </a:extLst>
          </p:cNvPr>
          <p:cNvSpPr/>
          <p:nvPr/>
        </p:nvSpPr>
        <p:spPr>
          <a:xfrm>
            <a:off x="8942199" y="501179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1FFD5C-A259-4FED-81F8-3E575B015DE4}"/>
              </a:ext>
            </a:extLst>
          </p:cNvPr>
          <p:cNvSpPr/>
          <p:nvPr/>
        </p:nvSpPr>
        <p:spPr>
          <a:xfrm>
            <a:off x="9285357" y="5528247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8DEB3065-9B6C-41C9-ACA6-F8879762096A}"/>
              </a:ext>
            </a:extLst>
          </p:cNvPr>
          <p:cNvSpPr/>
          <p:nvPr/>
        </p:nvSpPr>
        <p:spPr>
          <a:xfrm>
            <a:off x="9082796" y="4886112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E82FC7EB-4BB7-43D0-9DC5-D852890AEEB4}"/>
              </a:ext>
            </a:extLst>
          </p:cNvPr>
          <p:cNvSpPr/>
          <p:nvPr/>
        </p:nvSpPr>
        <p:spPr>
          <a:xfrm>
            <a:off x="8809725" y="4861419"/>
            <a:ext cx="87214" cy="872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A1DC98C-DEAE-4FAA-A880-18BF625A87C5}"/>
              </a:ext>
            </a:extLst>
          </p:cNvPr>
          <p:cNvSpPr txBox="1"/>
          <p:nvPr/>
        </p:nvSpPr>
        <p:spPr>
          <a:xfrm>
            <a:off x="7958949" y="4373535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000E91E-8FD9-4957-97EA-3EB4F898D228}"/>
              </a:ext>
            </a:extLst>
          </p:cNvPr>
          <p:cNvSpPr txBox="1"/>
          <p:nvPr/>
        </p:nvSpPr>
        <p:spPr>
          <a:xfrm>
            <a:off x="9571108" y="5709026"/>
            <a:ext cx="62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v1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5EE1CF70-95FA-45CB-8824-FB55C41A5B73}"/>
              </a:ext>
            </a:extLst>
          </p:cNvPr>
          <p:cNvSpPr/>
          <p:nvPr/>
        </p:nvSpPr>
        <p:spPr>
          <a:xfrm>
            <a:off x="8320956" y="5374336"/>
            <a:ext cx="605306" cy="533397"/>
          </a:xfrm>
          <a:custGeom>
            <a:avLst/>
            <a:gdLst>
              <a:gd name="connsiteX0" fmla="*/ 0 w 605306"/>
              <a:gd name="connsiteY0" fmla="*/ 266699 h 533397"/>
              <a:gd name="connsiteX1" fmla="*/ 302653 w 605306"/>
              <a:gd name="connsiteY1" fmla="*/ 0 h 533397"/>
              <a:gd name="connsiteX2" fmla="*/ 605306 w 605306"/>
              <a:gd name="connsiteY2" fmla="*/ 266699 h 533397"/>
              <a:gd name="connsiteX3" fmla="*/ 302653 w 605306"/>
              <a:gd name="connsiteY3" fmla="*/ 533398 h 533397"/>
              <a:gd name="connsiteX4" fmla="*/ 0 w 605306"/>
              <a:gd name="connsiteY4" fmla="*/ 266699 h 53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306" h="533397" extrusionOk="0">
                <a:moveTo>
                  <a:pt x="0" y="266699"/>
                </a:moveTo>
                <a:cubicBezTo>
                  <a:pt x="20702" y="117947"/>
                  <a:pt x="142716" y="-21536"/>
                  <a:pt x="302653" y="0"/>
                </a:cubicBezTo>
                <a:cubicBezTo>
                  <a:pt x="477868" y="11296"/>
                  <a:pt x="616055" y="123125"/>
                  <a:pt x="605306" y="266699"/>
                </a:cubicBezTo>
                <a:cubicBezTo>
                  <a:pt x="588077" y="385462"/>
                  <a:pt x="467236" y="535986"/>
                  <a:pt x="302653" y="533398"/>
                </a:cubicBezTo>
                <a:cubicBezTo>
                  <a:pt x="147028" y="538434"/>
                  <a:pt x="3566" y="410627"/>
                  <a:pt x="0" y="266699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215169385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3FD0FE5-28B5-4700-A68C-9405137E9BB1}"/>
              </a:ext>
            </a:extLst>
          </p:cNvPr>
          <p:cNvSpPr txBox="1"/>
          <p:nvPr/>
        </p:nvSpPr>
        <p:spPr>
          <a:xfrm>
            <a:off x="8135112" y="5137190"/>
            <a:ext cx="939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그룹 </a:t>
            </a:r>
            <a:r>
              <a:rPr lang="en-US" altLang="ko-KR" sz="900">
                <a:solidFill>
                  <a:srgbClr val="C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</a:t>
            </a:r>
          </a:p>
        </p:txBody>
      </p:sp>
      <p:sp>
        <p:nvSpPr>
          <p:cNvPr id="1029" name="화살표: 오른쪽으로 구부러짐 1028">
            <a:extLst>
              <a:ext uri="{FF2B5EF4-FFF2-40B4-BE49-F238E27FC236}">
                <a16:creationId xmlns:a16="http://schemas.microsoft.com/office/drawing/2014/main" id="{25DAF084-E757-443B-962C-B1812B357EA2}"/>
              </a:ext>
            </a:extLst>
          </p:cNvPr>
          <p:cNvSpPr/>
          <p:nvPr/>
        </p:nvSpPr>
        <p:spPr>
          <a:xfrm rot="18596427">
            <a:off x="7049693" y="4787556"/>
            <a:ext cx="721585" cy="1043605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8E0318F-67EA-44E7-B371-E91035DA689C}"/>
              </a:ext>
            </a:extLst>
          </p:cNvPr>
          <p:cNvSpPr txBox="1"/>
          <p:nvPr/>
        </p:nvSpPr>
        <p:spPr>
          <a:xfrm>
            <a:off x="5988444" y="5282226"/>
            <a:ext cx="14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축소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D42DEE-3835-4B17-9D6A-21635CBAA471}"/>
              </a:ext>
            </a:extLst>
          </p:cNvPr>
          <p:cNvSpPr txBox="1"/>
          <p:nvPr/>
        </p:nvSpPr>
        <p:spPr>
          <a:xfrm>
            <a:off x="5776682" y="6347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구매내역은 속성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 가중치를 통해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차원의 벡터로 해석할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예를 들어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국밥을 좋아하고 얼큰한 맛을 별로 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안 좋아하는 사용자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얼큰한 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을 구매했다고 합시다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604D2F3-1079-4226-B5DA-EA4E65FA6EB1}"/>
              </a:ext>
            </a:extLst>
          </p:cNvPr>
          <p:cNvSpPr txBox="1"/>
          <p:nvPr/>
        </p:nvSpPr>
        <p:spPr>
          <a:xfrm>
            <a:off x="5744102" y="363990"/>
            <a:ext cx="3917746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예측 모델</a:t>
            </a:r>
            <a:endParaRPr lang="en-US" altLang="ko-KR" sz="240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5E3DF8-321D-4DFB-8290-4F084898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6FE61AF-9C83-4EF0-B1CC-9B9DA3ED591F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810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B5C1AF-FFA4-45B1-BC67-39A46E77D636}"/>
              </a:ext>
            </a:extLst>
          </p:cNvPr>
          <p:cNvSpPr txBox="1"/>
          <p:nvPr/>
        </p:nvSpPr>
        <p:spPr>
          <a:xfrm>
            <a:off x="526257" y="536410"/>
            <a:ext cx="4544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구매내역은 사차원 공간 위의 벡터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(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얼큰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0.3,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국밥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0.6 )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와 동치입니다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벡터 간의 거리를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구하면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비슷한 성향과 구매내역을 가진 사람들을 군집화할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군집에 속한 사람들의 구매내역과 사용자의 가게 가중치를 통해 가게와 메뉴를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6BB2-6A99-4BC4-80B7-CF822D1FCB43}"/>
              </a:ext>
            </a:extLst>
          </p:cNvPr>
          <p:cNvSpPr txBox="1"/>
          <p:nvPr/>
        </p:nvSpPr>
        <p:spPr>
          <a:xfrm>
            <a:off x="526257" y="1900343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⑤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당신만을 위한 가게입니다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콘텐츠 필터링으로 사용자에게 가게를 추천 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00FC27-2128-4A98-BB86-48D1A81B6D90}"/>
              </a:ext>
            </a:extLst>
          </p:cNvPr>
          <p:cNvSpPr/>
          <p:nvPr/>
        </p:nvSpPr>
        <p:spPr>
          <a:xfrm>
            <a:off x="631659" y="2672861"/>
            <a:ext cx="4353294" cy="3331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5AFC0-D41F-43D3-AAB1-0F1368B40D40}"/>
              </a:ext>
            </a:extLst>
          </p:cNvPr>
          <p:cNvSpPr txBox="1"/>
          <p:nvPr/>
        </p:nvSpPr>
        <p:spPr>
          <a:xfrm>
            <a:off x="556738" y="6160457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메뉴 가중치와 속성 가중치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그리고 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속성 조합 데이터로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선호하는 조합을 찾아낼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그리고 배달 가능 가게 중 그 조합을 포함한 가게를 사용자에게 추천할 수 있습니다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AC2129C-7255-4D28-8B28-9BD6E433A6E8}"/>
              </a:ext>
            </a:extLst>
          </p:cNvPr>
          <p:cNvSpPr/>
          <p:nvPr/>
        </p:nvSpPr>
        <p:spPr>
          <a:xfrm>
            <a:off x="925737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B208A38-454B-4BE6-94EC-2AD59C37701B}"/>
              </a:ext>
            </a:extLst>
          </p:cNvPr>
          <p:cNvSpPr/>
          <p:nvPr/>
        </p:nvSpPr>
        <p:spPr>
          <a:xfrm>
            <a:off x="1825622" y="3294650"/>
            <a:ext cx="659702" cy="237759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9529CCA-928A-4756-B25C-8230E4FC9832}"/>
              </a:ext>
            </a:extLst>
          </p:cNvPr>
          <p:cNvSpPr/>
          <p:nvPr/>
        </p:nvSpPr>
        <p:spPr>
          <a:xfrm>
            <a:off x="925737" y="360548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족발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0.53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D34A2A2-3C7B-4521-B607-CB77A8B3D59A}"/>
              </a:ext>
            </a:extLst>
          </p:cNvPr>
          <p:cNvSpPr/>
          <p:nvPr/>
        </p:nvSpPr>
        <p:spPr>
          <a:xfrm>
            <a:off x="925737" y="3971852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5E3AD7E-C516-4A62-A88B-A239A5C76ABC}"/>
              </a:ext>
            </a:extLst>
          </p:cNvPr>
          <p:cNvSpPr/>
          <p:nvPr/>
        </p:nvSpPr>
        <p:spPr>
          <a:xfrm>
            <a:off x="931833" y="433669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김밥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0.12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31F95E2-4767-4786-946D-5E2543280852}"/>
              </a:ext>
            </a:extLst>
          </p:cNvPr>
          <p:cNvSpPr/>
          <p:nvPr/>
        </p:nvSpPr>
        <p:spPr>
          <a:xfrm>
            <a:off x="1825622" y="3606405"/>
            <a:ext cx="659702" cy="322702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w: 0.7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F106347-B454-428F-A23C-FE6EA1959911}"/>
              </a:ext>
            </a:extLst>
          </p:cNvPr>
          <p:cNvSpPr/>
          <p:nvPr/>
        </p:nvSpPr>
        <p:spPr>
          <a:xfrm>
            <a:off x="1825622" y="3972771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0.2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A53B7E6-3069-4750-96CE-65EED6D77696}"/>
              </a:ext>
            </a:extLst>
          </p:cNvPr>
          <p:cNvSpPr/>
          <p:nvPr/>
        </p:nvSpPr>
        <p:spPr>
          <a:xfrm>
            <a:off x="1831718" y="4337615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얼큰</a:t>
            </a:r>
            <a:endParaRPr lang="en-US" altLang="ko-KR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W: 0.08</a:t>
            </a:r>
            <a:endParaRPr lang="ko-KR" altLang="en-US" sz="9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92F69C3-115B-48D6-9414-5A5A678F987F}"/>
              </a:ext>
            </a:extLst>
          </p:cNvPr>
          <p:cNvSpPr/>
          <p:nvPr/>
        </p:nvSpPr>
        <p:spPr>
          <a:xfrm>
            <a:off x="925737" y="2895801"/>
            <a:ext cx="1559588" cy="325324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463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463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93F364-5631-44F1-AE8B-89B93AADF5D7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1585439" y="3767756"/>
            <a:ext cx="240183" cy="365447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365782F-A2EE-4BDA-8E0A-E59235F252E1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1585439" y="4133203"/>
            <a:ext cx="240183" cy="919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374AED8-0B3D-4B20-B681-D9DB1C021162}"/>
              </a:ext>
            </a:extLst>
          </p:cNvPr>
          <p:cNvCxnSpPr>
            <a:cxnSpLocks/>
          </p:cNvCxnSpPr>
          <p:nvPr/>
        </p:nvCxnSpPr>
        <p:spPr>
          <a:xfrm>
            <a:off x="1585439" y="4133203"/>
            <a:ext cx="240183" cy="363924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3BE416D-5AEB-48A3-8617-EE9907779123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585439" y="3766836"/>
            <a:ext cx="240183" cy="367286"/>
          </a:xfrm>
          <a:prstGeom prst="straightConnector1">
            <a:avLst/>
          </a:prstGeom>
          <a:ln w="952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022606-BA1E-49EB-BAAA-EE5B70469D6A}"/>
              </a:ext>
            </a:extLst>
          </p:cNvPr>
          <p:cNvSpPr txBox="1"/>
          <p:nvPr/>
        </p:nvSpPr>
        <p:spPr>
          <a:xfrm>
            <a:off x="2523799" y="3605485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BF351EB-C2E9-450E-B733-D8DCC7DC5284}"/>
              </a:ext>
            </a:extLst>
          </p:cNvPr>
          <p:cNvGrpSpPr/>
          <p:nvPr/>
        </p:nvGrpSpPr>
        <p:grpSpPr>
          <a:xfrm>
            <a:off x="3122541" y="3216199"/>
            <a:ext cx="1553092" cy="497281"/>
            <a:chOff x="3122541" y="3216199"/>
            <a:chExt cx="1553092" cy="49728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F19F5B1-EE4B-4810-9448-A9097F72A71B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라멘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EF5926D7-846F-432F-A5F7-DD90EFF46FCE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매운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w: 0.7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27F653A-2C5F-43A9-99FD-6E1A2AF7A6E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928036-23FD-426F-B725-121C9C21D402}"/>
              </a:ext>
            </a:extLst>
          </p:cNvPr>
          <p:cNvGrpSpPr/>
          <p:nvPr/>
        </p:nvGrpSpPr>
        <p:grpSpPr>
          <a:xfrm>
            <a:off x="3122541" y="3798192"/>
            <a:ext cx="1553092" cy="497281"/>
            <a:chOff x="3122541" y="3216199"/>
            <a:chExt cx="1553092" cy="497281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85DC8DD-5353-4164-BE49-3EBD5F21D818}"/>
                </a:ext>
              </a:extLst>
            </p:cNvPr>
            <p:cNvSpPr/>
            <p:nvPr/>
          </p:nvSpPr>
          <p:spPr>
            <a:xfrm>
              <a:off x="3206691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족발</a:t>
              </a:r>
              <a:endParaRPr lang="en-US" altLang="ko-KR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0.53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6BE65495-338D-4022-871F-1385BC0A2296}"/>
                </a:ext>
              </a:extLst>
            </p:cNvPr>
            <p:cNvSpPr/>
            <p:nvPr/>
          </p:nvSpPr>
          <p:spPr>
            <a:xfrm>
              <a:off x="3917157" y="3294650"/>
              <a:ext cx="659702" cy="322702"/>
            </a:xfrm>
            <a:prstGeom prst="roundRect">
              <a:avLst/>
            </a:prstGeom>
            <a:solidFill>
              <a:srgbClr val="EAEFF7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담백</a:t>
              </a:r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w: 0.2</a:t>
              </a:r>
              <a:endPara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58D914F-E870-41FB-B5EB-21F42EE8F58F}"/>
                </a:ext>
              </a:extLst>
            </p:cNvPr>
            <p:cNvSpPr/>
            <p:nvPr/>
          </p:nvSpPr>
          <p:spPr>
            <a:xfrm>
              <a:off x="3122541" y="3216199"/>
              <a:ext cx="1553092" cy="497281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1857510-6817-4E3A-AF17-21E745D31762}"/>
              </a:ext>
            </a:extLst>
          </p:cNvPr>
          <p:cNvSpPr txBox="1"/>
          <p:nvPr/>
        </p:nvSpPr>
        <p:spPr>
          <a:xfrm rot="5400000">
            <a:off x="3681143" y="4286413"/>
            <a:ext cx="45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67AD7BF-7ACB-49F9-AADD-F5842C66153E}"/>
              </a:ext>
            </a:extLst>
          </p:cNvPr>
          <p:cNvSpPr txBox="1"/>
          <p:nvPr/>
        </p:nvSpPr>
        <p:spPr>
          <a:xfrm>
            <a:off x="3476826" y="2796070"/>
            <a:ext cx="105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Rank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550D40-AD51-43F2-95B5-526BE62940B5}"/>
              </a:ext>
            </a:extLst>
          </p:cNvPr>
          <p:cNvSpPr txBox="1"/>
          <p:nvPr/>
        </p:nvSpPr>
        <p:spPr>
          <a:xfrm rot="8139443">
            <a:off x="2624881" y="4490172"/>
            <a:ext cx="85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20EF113-FFE9-4E4A-B5E8-5CBB883063F6}"/>
              </a:ext>
            </a:extLst>
          </p:cNvPr>
          <p:cNvSpPr/>
          <p:nvPr/>
        </p:nvSpPr>
        <p:spPr>
          <a:xfrm>
            <a:off x="2325002" y="4930599"/>
            <a:ext cx="1098695" cy="230447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</a:t>
            </a:r>
            <a:r>
              <a:rPr lang="en-US" altLang="ko-KR" sz="105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05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AF52E28-E64A-4A18-9A05-92BCE7A0B3DF}"/>
              </a:ext>
            </a:extLst>
          </p:cNvPr>
          <p:cNvSpPr/>
          <p:nvPr/>
        </p:nvSpPr>
        <p:spPr>
          <a:xfrm>
            <a:off x="2325002" y="5224007"/>
            <a:ext cx="468299" cy="226580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라멘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3F49417-1DA7-4D1B-86DB-CB2754795032}"/>
              </a:ext>
            </a:extLst>
          </p:cNvPr>
          <p:cNvSpPr/>
          <p:nvPr/>
        </p:nvSpPr>
        <p:spPr>
          <a:xfrm>
            <a:off x="2927891" y="5224007"/>
            <a:ext cx="468299" cy="22658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돈카츠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5ED94C1E-537A-417E-9153-C81F8EF25A63}"/>
              </a:ext>
            </a:extLst>
          </p:cNvPr>
          <p:cNvSpPr/>
          <p:nvPr/>
        </p:nvSpPr>
        <p:spPr>
          <a:xfrm>
            <a:off x="2327683" y="5527417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매운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B86617E-3891-4678-AC6B-23D33C0FF67B}"/>
              </a:ext>
            </a:extLst>
          </p:cNvPr>
          <p:cNvSpPr/>
          <p:nvPr/>
        </p:nvSpPr>
        <p:spPr>
          <a:xfrm>
            <a:off x="2325002" y="5698518"/>
            <a:ext cx="468299" cy="141853"/>
          </a:xfrm>
          <a:prstGeom prst="roundRect">
            <a:avLst/>
          </a:prstGeom>
          <a:solidFill>
            <a:srgbClr val="FF5B5B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돼지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5D62E0E-196C-4A2E-971D-796527BDA2CE}"/>
              </a:ext>
            </a:extLst>
          </p:cNvPr>
          <p:cNvSpPr/>
          <p:nvPr/>
        </p:nvSpPr>
        <p:spPr>
          <a:xfrm>
            <a:off x="2927893" y="5517416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담백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DF5C411-2A5A-4171-A1DC-A0A02BCA52C1}"/>
              </a:ext>
            </a:extLst>
          </p:cNvPr>
          <p:cNvSpPr/>
          <p:nvPr/>
        </p:nvSpPr>
        <p:spPr>
          <a:xfrm>
            <a:off x="2927892" y="5698518"/>
            <a:ext cx="468299" cy="141853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달콤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CC4950-58FD-401A-9BC3-D6BFEDF487CC}"/>
              </a:ext>
            </a:extLst>
          </p:cNvPr>
          <p:cNvSpPr txBox="1"/>
          <p:nvPr/>
        </p:nvSpPr>
        <p:spPr>
          <a:xfrm>
            <a:off x="3568436" y="5255294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CFBC24-B17C-4ED6-BE07-43861C1945DC}"/>
              </a:ext>
            </a:extLst>
          </p:cNvPr>
          <p:cNvSpPr txBox="1"/>
          <p:nvPr/>
        </p:nvSpPr>
        <p:spPr>
          <a:xfrm>
            <a:off x="1664082" y="5260409"/>
            <a:ext cx="46829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…</a:t>
            </a:r>
            <a:endParaRPr lang="ko-KR" altLang="en-US" sz="3250">
              <a:ln>
                <a:solidFill>
                  <a:schemeClr val="bg1"/>
                </a:solidFill>
              </a:ln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E283EB-6E08-476E-B99D-D8D0D2CE0B97}"/>
              </a:ext>
            </a:extLst>
          </p:cNvPr>
          <p:cNvSpPr txBox="1"/>
          <p:nvPr/>
        </p:nvSpPr>
        <p:spPr>
          <a:xfrm>
            <a:off x="5731241" y="536410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⑥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이제 곧 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OO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수혈할 시간입니다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1456F41-EA88-49D8-8546-387B289D1C18}"/>
              </a:ext>
            </a:extLst>
          </p:cNvPr>
          <p:cNvSpPr/>
          <p:nvPr/>
        </p:nvSpPr>
        <p:spPr>
          <a:xfrm>
            <a:off x="5836643" y="1308928"/>
            <a:ext cx="4469434" cy="343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3B0387-ADBB-433C-B4F3-45AE98738DCC}"/>
              </a:ext>
            </a:extLst>
          </p:cNvPr>
          <p:cNvSpPr txBox="1"/>
          <p:nvPr/>
        </p:nvSpPr>
        <p:spPr>
          <a:xfrm>
            <a:off x="5763495" y="4963275"/>
            <a:ext cx="45443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특정 메뉴에 대한 사용자의 구매내역을 시간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계절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날씨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등으로 분석하여 패턴을 파악합니다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패턴을 기반으로 현재 사용자가 어떤 메뉴를 먹고 싶어하는지 예측합니다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B1B84E17-9053-46BB-A6DF-F96D24A003DA}"/>
              </a:ext>
            </a:extLst>
          </p:cNvPr>
          <p:cNvGrpSpPr/>
          <p:nvPr/>
        </p:nvGrpSpPr>
        <p:grpSpPr>
          <a:xfrm>
            <a:off x="5874271" y="1801159"/>
            <a:ext cx="4338917" cy="2639912"/>
            <a:chOff x="5892919" y="1846604"/>
            <a:chExt cx="4338917" cy="2639912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4F157453-5A9D-47A2-BEAA-011EC707CD6D}"/>
                </a:ext>
              </a:extLst>
            </p:cNvPr>
            <p:cNvGrpSpPr/>
            <p:nvPr/>
          </p:nvGrpSpPr>
          <p:grpSpPr>
            <a:xfrm>
              <a:off x="5986027" y="1847045"/>
              <a:ext cx="1912865" cy="956129"/>
              <a:chOff x="6110995" y="1552073"/>
              <a:chExt cx="1912865" cy="956129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602F655-BF96-470F-B02C-C06EE0F6715D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27CE2C5-9467-4D1F-8A5E-FAE8E5D5E80C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349AEE4C-1D5F-4036-AFFE-C7D4F85D881C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47ABDDEF-0BAD-4C9D-BABC-AE15A9E61F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45CB9551-F60F-4A79-BF45-8F95A1E5F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BCE261DF-CD1C-42E4-BAF6-5CE2AFE3DFDF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0BCD782-28E6-4E6B-A103-B42F9868C8E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C2511732-280D-46A0-97AC-71D252F75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605E291A-2995-4A6D-842D-56645EBD0B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E05D4E62-6EAD-4D77-9AAD-6920CA9C5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8238" y="1888913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0D1531EA-3960-4BDB-BFD6-C5C50685DCF2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9EB630DE-9E80-4B3F-8EB7-F3D030AFC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2661" y="1888914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41B52D1E-1CA5-49C2-98DC-22EB78667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FFD907-57D8-4B46-A582-5129389962BA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2020.05.02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F573933-2112-429B-A7D4-7699457EF82B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9487540-1D55-4C12-9196-B153167553DA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2DA22265-7058-4F5E-B068-BC3AC2EBC0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F64B341C-BD00-4CA9-BCA6-960013ECD9FD}"/>
                  </a:ext>
                </a:extLst>
              </p:cNvPr>
              <p:cNvSpPr/>
              <p:nvPr/>
            </p:nvSpPr>
            <p:spPr>
              <a:xfrm>
                <a:off x="6777744" y="1761490"/>
                <a:ext cx="1242063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585D8DE-F9A0-4177-85EF-FA2BDBD9120B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6126795-8D3B-4419-ACE2-38A1A9B2FDEA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9E4E125-73EE-4A26-B767-A60D75E6C874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49A2C4-05BA-42D3-94FA-A0525C1B4FC4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E3B8F0EB-6523-4F9B-B20C-07958DBDDBB1}"/>
                </a:ext>
              </a:extLst>
            </p:cNvPr>
            <p:cNvGrpSpPr/>
            <p:nvPr/>
          </p:nvGrpSpPr>
          <p:grpSpPr>
            <a:xfrm>
              <a:off x="7894962" y="1846604"/>
              <a:ext cx="1912865" cy="956129"/>
              <a:chOff x="6110995" y="1552073"/>
              <a:chExt cx="1912865" cy="956129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0871A6E5-A66C-4854-B3B8-E6FD96BCDFB1}"/>
                  </a:ext>
                </a:extLst>
              </p:cNvPr>
              <p:cNvSpPr/>
              <p:nvPr/>
            </p:nvSpPr>
            <p:spPr>
              <a:xfrm>
                <a:off x="6111240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237ABE-585E-4F89-A3D3-52D7CA95AF5A}"/>
                  </a:ext>
                </a:extLst>
              </p:cNvPr>
              <p:cNvSpPr/>
              <p:nvPr/>
            </p:nvSpPr>
            <p:spPr>
              <a:xfrm>
                <a:off x="6111118" y="1552073"/>
                <a:ext cx="1912620" cy="956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A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E4EBA75D-874C-4724-AB22-32B0D2946ACE}"/>
                  </a:ext>
                </a:extLst>
              </p:cNvPr>
              <p:cNvCxnSpPr/>
              <p:nvPr/>
            </p:nvCxnSpPr>
            <p:spPr>
              <a:xfrm>
                <a:off x="6111118" y="1757680"/>
                <a:ext cx="19126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B5F541D9-8052-47F4-B135-C1293FBBD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489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1128C317-E343-43D6-B60E-74BDCA26E7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4478" y="1552073"/>
                <a:ext cx="0" cy="205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A986A066-284A-4CC7-BA5C-A9BDA99ED4C5}"/>
                  </a:ext>
                </a:extLst>
              </p:cNvPr>
              <p:cNvCxnSpPr/>
              <p:nvPr/>
            </p:nvCxnSpPr>
            <p:spPr>
              <a:xfrm>
                <a:off x="6111118" y="2272030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3D8E2EAB-76DE-4D2C-A252-265AF766E3C7}"/>
                  </a:ext>
                </a:extLst>
              </p:cNvPr>
              <p:cNvCxnSpPr>
                <a:cxnSpLocks/>
                <a:stCxn id="195" idx="2"/>
              </p:cNvCxnSpPr>
              <p:nvPr/>
            </p:nvCxnSpPr>
            <p:spPr>
              <a:xfrm flipV="1">
                <a:off x="70674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C8D37E7A-B63C-4420-83E5-E1FBFF46A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498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F691C9F4-4F5B-4871-B151-B94FC6CF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7328" y="2272030"/>
                <a:ext cx="0" cy="236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B1B25F38-15C7-41C3-BBEF-ADE009334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704" y="2272029"/>
                <a:ext cx="2395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B7390FEF-B61F-4A13-9267-16037349E928}"/>
                  </a:ext>
                </a:extLst>
              </p:cNvPr>
              <p:cNvCxnSpPr/>
              <p:nvPr/>
            </p:nvCxnSpPr>
            <p:spPr>
              <a:xfrm>
                <a:off x="6111118" y="1888913"/>
                <a:ext cx="1912620" cy="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C6EBE5F7-A1C7-4A8D-99E2-491E4BEFD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7338" y="2272030"/>
                <a:ext cx="5964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BB730E6-1A91-4166-B808-1A1971EF6214}"/>
                  </a:ext>
                </a:extLst>
              </p:cNvPr>
              <p:cNvSpPr txBox="1"/>
              <p:nvPr/>
            </p:nvSpPr>
            <p:spPr>
              <a:xfrm>
                <a:off x="6110995" y="1552073"/>
                <a:ext cx="103390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2020.05.03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73D170F-3948-47E5-B422-444CEF91EA8C}"/>
                  </a:ext>
                </a:extLst>
              </p:cNvPr>
              <p:cNvSpPr txBox="1"/>
              <p:nvPr/>
            </p:nvSpPr>
            <p:spPr>
              <a:xfrm>
                <a:off x="7275087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봄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696C990-CDA7-430A-B5A4-F895366154E1}"/>
                  </a:ext>
                </a:extLst>
              </p:cNvPr>
              <p:cNvSpPr txBox="1"/>
              <p:nvPr/>
            </p:nvSpPr>
            <p:spPr>
              <a:xfrm>
                <a:off x="7714510" y="1552073"/>
                <a:ext cx="189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-</a:t>
                </a:r>
                <a:endParaRPr lang="ko-KR" altLang="en-US" sz="9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B3827F71-0A2A-479C-8D8A-B787B9B0E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995" y="2272030"/>
                <a:ext cx="108724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8D05454-B34E-4853-BB63-4DD60A02C1BE}"/>
                  </a:ext>
                </a:extLst>
              </p:cNvPr>
              <p:cNvSpPr/>
              <p:nvPr/>
            </p:nvSpPr>
            <p:spPr>
              <a:xfrm>
                <a:off x="6119885" y="1761490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B3970CE-EEFF-4259-B4F9-1A82630E3572}"/>
                  </a:ext>
                </a:extLst>
              </p:cNvPr>
              <p:cNvSpPr txBox="1"/>
              <p:nvPr/>
            </p:nvSpPr>
            <p:spPr>
              <a:xfrm>
                <a:off x="6160652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아침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4196260-5010-4946-845D-30C10C81D158}"/>
                  </a:ext>
                </a:extLst>
              </p:cNvPr>
              <p:cNvSpPr txBox="1"/>
              <p:nvPr/>
            </p:nvSpPr>
            <p:spPr>
              <a:xfrm>
                <a:off x="6629041" y="227470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점심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8E9CEE8-B947-46B9-B5E2-EC11FECF6B5C}"/>
                  </a:ext>
                </a:extLst>
              </p:cNvPr>
              <p:cNvSpPr txBox="1"/>
              <p:nvPr/>
            </p:nvSpPr>
            <p:spPr>
              <a:xfrm>
                <a:off x="7105247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저녁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3636C06-BC05-4B66-AA52-6C1EECB50DE9}"/>
                  </a:ext>
                </a:extLst>
              </p:cNvPr>
              <p:cNvSpPr txBox="1"/>
              <p:nvPr/>
            </p:nvSpPr>
            <p:spPr>
              <a:xfrm>
                <a:off x="7588739" y="2272030"/>
                <a:ext cx="383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야식</a:t>
                </a: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F966B66-BCAB-4A20-BCFF-480964DA2B30}"/>
                </a:ext>
              </a:extLst>
            </p:cNvPr>
            <p:cNvSpPr txBox="1"/>
            <p:nvPr/>
          </p:nvSpPr>
          <p:spPr>
            <a:xfrm>
              <a:off x="9763537" y="2028433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095AEB7-734C-442E-A51B-999723932A5D}"/>
                </a:ext>
              </a:extLst>
            </p:cNvPr>
            <p:cNvSpPr txBox="1"/>
            <p:nvPr/>
          </p:nvSpPr>
          <p:spPr>
            <a:xfrm>
              <a:off x="7799748" y="2909140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8C238B26-D994-4529-A35E-61DC1A7E5282}"/>
                </a:ext>
              </a:extLst>
            </p:cNvPr>
            <p:cNvGrpSpPr/>
            <p:nvPr/>
          </p:nvGrpSpPr>
          <p:grpSpPr>
            <a:xfrm>
              <a:off x="6331467" y="3530387"/>
              <a:ext cx="1918832" cy="956129"/>
              <a:chOff x="5986027" y="3235415"/>
              <a:chExt cx="1918832" cy="956129"/>
            </a:xfrm>
          </p:grpSpPr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id="{517DCA95-6C0B-4E75-8DED-F3007B70EF01}"/>
                  </a:ext>
                </a:extLst>
              </p:cNvPr>
              <p:cNvGrpSpPr/>
              <p:nvPr/>
            </p:nvGrpSpPr>
            <p:grpSpPr>
              <a:xfrm>
                <a:off x="5991994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DE2F8CE5-BF2A-46C6-A77F-C229B227E8EE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DB630992-7495-452E-9C53-22C9696D9FD4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F2C46786-BEF0-46B9-A14A-9EB1FBF2E854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07C6C0CE-E6EA-4C43-9FE4-41ED6F1BF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0DB1FFD7-6AF6-4BE4-BF10-6C0BC2BA6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id="{5954D85C-A4FF-44BA-BFC2-F04BF4659635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>
                  <a:extLst>
                    <a:ext uri="{FF2B5EF4-FFF2-40B4-BE49-F238E27FC236}">
                      <a16:creationId xmlns:a16="http://schemas.microsoft.com/office/drawing/2014/main" id="{C6906FA3-F1AD-4D51-85AE-9D709D773A74}"/>
                    </a:ext>
                  </a:extLst>
                </p:cNvPr>
                <p:cNvCxnSpPr>
                  <a:cxnSpLocks/>
                  <a:stCxn id="222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>
                  <a:extLst>
                    <a:ext uri="{FF2B5EF4-FFF2-40B4-BE49-F238E27FC236}">
                      <a16:creationId xmlns:a16="http://schemas.microsoft.com/office/drawing/2014/main" id="{6266F228-A720-4C1A-B8A9-6A9098B9A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>
                  <a:extLst>
                    <a:ext uri="{FF2B5EF4-FFF2-40B4-BE49-F238E27FC236}">
                      <a16:creationId xmlns:a16="http://schemas.microsoft.com/office/drawing/2014/main" id="{07B2718E-0BBC-4331-941F-6EB9282A5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29863B0D-451F-4EAB-940C-70C648BAC637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0BDC9CC-E813-47A8-8310-89D02FDD009F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2020.05.29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823A22E-D057-4D77-9C2E-B14739A6B522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44C1B332-8524-4410-8539-145848D08566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89E5833A-AB78-4712-9F66-0A24F49B72D0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D3AFDBAC-1096-44D5-86DC-D5767FB72CA3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B3EC1FC-AD5A-4501-8A20-71F88511C13D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6916893F-2B61-4500-BEA4-39D7C587E685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262" name="직선 연결선 261">
                <a:extLst>
                  <a:ext uri="{FF2B5EF4-FFF2-40B4-BE49-F238E27FC236}">
                    <a16:creationId xmlns:a16="http://schemas.microsoft.com/office/drawing/2014/main" id="{A50B214B-9D05-4781-882E-BCCCE8CC05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8932" y="3574925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3514985B-5DCE-4E55-ACE1-C097831B9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3355" y="3574926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40DFA49E-A617-4ED3-88E6-CBA062DB3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8032" y="3955372"/>
                <a:ext cx="1035820" cy="26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>
                <a:extLst>
                  <a:ext uri="{FF2B5EF4-FFF2-40B4-BE49-F238E27FC236}">
                    <a16:creationId xmlns:a16="http://schemas.microsoft.com/office/drawing/2014/main" id="{06C68E96-2C95-44E0-B0C0-53045FBBD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6027" y="3958042"/>
                <a:ext cx="65290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2E102C13-48E3-44E9-B000-B4DC72F8393C}"/>
                  </a:ext>
                </a:extLst>
              </p:cNvPr>
              <p:cNvSpPr/>
              <p:nvPr/>
            </p:nvSpPr>
            <p:spPr>
              <a:xfrm>
                <a:off x="6588780" y="3446363"/>
                <a:ext cx="479182" cy="1263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비</a:t>
                </a:r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12CA9FC4-509B-481F-B886-05FBC36AEDFB}"/>
                </a:ext>
              </a:extLst>
            </p:cNvPr>
            <p:cNvGrpSpPr/>
            <p:nvPr/>
          </p:nvGrpSpPr>
          <p:grpSpPr>
            <a:xfrm>
              <a:off x="8249292" y="3530387"/>
              <a:ext cx="1924513" cy="956129"/>
              <a:chOff x="7903852" y="3235415"/>
              <a:chExt cx="1924513" cy="956129"/>
            </a:xfrm>
          </p:grpSpPr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F5409B2F-282C-4F4D-B6D5-B751AD370F87}"/>
                  </a:ext>
                </a:extLst>
              </p:cNvPr>
              <p:cNvGrpSpPr/>
              <p:nvPr/>
            </p:nvGrpSpPr>
            <p:grpSpPr>
              <a:xfrm>
                <a:off x="7903852" y="3235415"/>
                <a:ext cx="1912865" cy="956129"/>
                <a:chOff x="6110995" y="1552073"/>
                <a:chExt cx="1912865" cy="956129"/>
              </a:xfrm>
            </p:grpSpPr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7CFFBF1-58DE-48EB-8535-70BE785D22EA}"/>
                    </a:ext>
                  </a:extLst>
                </p:cNvPr>
                <p:cNvSpPr/>
                <p:nvPr/>
              </p:nvSpPr>
              <p:spPr>
                <a:xfrm>
                  <a:off x="6111240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333D885F-E2AC-48BF-A9CD-26F8BA807029}"/>
                    </a:ext>
                  </a:extLst>
                </p:cNvPr>
                <p:cNvSpPr/>
                <p:nvPr/>
              </p:nvSpPr>
              <p:spPr>
                <a:xfrm>
                  <a:off x="6111118" y="1552073"/>
                  <a:ext cx="1912620" cy="9561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AA4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2" name="직선 연결선 291">
                  <a:extLst>
                    <a:ext uri="{FF2B5EF4-FFF2-40B4-BE49-F238E27FC236}">
                      <a16:creationId xmlns:a16="http://schemas.microsoft.com/office/drawing/2014/main" id="{BACB9B26-5745-43B4-AC32-9D31D4776A4C}"/>
                    </a:ext>
                  </a:extLst>
                </p:cNvPr>
                <p:cNvCxnSpPr/>
                <p:nvPr/>
              </p:nvCxnSpPr>
              <p:spPr>
                <a:xfrm>
                  <a:off x="6111118" y="1757680"/>
                  <a:ext cx="19126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>
                  <a:extLst>
                    <a:ext uri="{FF2B5EF4-FFF2-40B4-BE49-F238E27FC236}">
                      <a16:creationId xmlns:a16="http://schemas.microsoft.com/office/drawing/2014/main" id="{DCA96B17-658F-4052-8985-65C5A0584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489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0B1B67EE-6B73-4F00-B6C4-7774F3F54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8" y="1552073"/>
                  <a:ext cx="0" cy="205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3C1A955F-5C49-4909-8596-8E41CA7E482D}"/>
                    </a:ext>
                  </a:extLst>
                </p:cNvPr>
                <p:cNvCxnSpPr/>
                <p:nvPr/>
              </p:nvCxnSpPr>
              <p:spPr>
                <a:xfrm>
                  <a:off x="6111118" y="2272030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>
                  <a:extLst>
                    <a:ext uri="{FF2B5EF4-FFF2-40B4-BE49-F238E27FC236}">
                      <a16:creationId xmlns:a16="http://schemas.microsoft.com/office/drawing/2014/main" id="{CE7FB0C2-7B2A-48C9-AEBC-E6D55759F347}"/>
                    </a:ext>
                  </a:extLst>
                </p:cNvPr>
                <p:cNvCxnSpPr>
                  <a:cxnSpLocks/>
                  <a:stCxn id="291" idx="2"/>
                </p:cNvCxnSpPr>
                <p:nvPr/>
              </p:nvCxnSpPr>
              <p:spPr>
                <a:xfrm flipV="1">
                  <a:off x="70674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>
                  <a:extLst>
                    <a:ext uri="{FF2B5EF4-FFF2-40B4-BE49-F238E27FC236}">
                      <a16:creationId xmlns:a16="http://schemas.microsoft.com/office/drawing/2014/main" id="{FB4D0110-FF62-4B0C-B905-873DEA630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9498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>
                  <a:extLst>
                    <a:ext uri="{FF2B5EF4-FFF2-40B4-BE49-F238E27FC236}">
                      <a16:creationId xmlns:a16="http://schemas.microsoft.com/office/drawing/2014/main" id="{CB7E0AD8-DF79-4FEB-82E2-A73907BAB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37328" y="2272030"/>
                  <a:ext cx="0" cy="2361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 299">
                  <a:extLst>
                    <a:ext uri="{FF2B5EF4-FFF2-40B4-BE49-F238E27FC236}">
                      <a16:creationId xmlns:a16="http://schemas.microsoft.com/office/drawing/2014/main" id="{42F5C7AE-7F2F-4465-B5DF-F60209F34A04}"/>
                    </a:ext>
                  </a:extLst>
                </p:cNvPr>
                <p:cNvCxnSpPr/>
                <p:nvPr/>
              </p:nvCxnSpPr>
              <p:spPr>
                <a:xfrm>
                  <a:off x="6111118" y="1888913"/>
                  <a:ext cx="1912620" cy="0"/>
                </a:xfrm>
                <a:prstGeom prst="line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4154067D-C47D-4F5C-BA17-ECA31E6ABE2E}"/>
                    </a:ext>
                  </a:extLst>
                </p:cNvPr>
                <p:cNvSpPr txBox="1"/>
                <p:nvPr/>
              </p:nvSpPr>
              <p:spPr>
                <a:xfrm>
                  <a:off x="6110995" y="1552073"/>
                  <a:ext cx="103390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2020.05.30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183AC85-28F1-4855-89F8-0BCBC3B76A89}"/>
                    </a:ext>
                  </a:extLst>
                </p:cNvPr>
                <p:cNvSpPr txBox="1"/>
                <p:nvPr/>
              </p:nvSpPr>
              <p:spPr>
                <a:xfrm>
                  <a:off x="7275087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봄</a:t>
                  </a:r>
                </a:p>
              </p:txBody>
            </p: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4E283BEA-64AD-4D12-8E93-49AA43BC69DC}"/>
                    </a:ext>
                  </a:extLst>
                </p:cNvPr>
                <p:cNvSpPr txBox="1"/>
                <p:nvPr/>
              </p:nvSpPr>
              <p:spPr>
                <a:xfrm>
                  <a:off x="7714510" y="1552073"/>
                  <a:ext cx="18919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-</a:t>
                  </a:r>
                  <a:endParaRPr lang="ko-KR" altLang="en-US" sz="90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cxnSp>
              <p:nvCxnSpPr>
                <p:cNvPr id="305" name="직선 연결선 304">
                  <a:extLst>
                    <a:ext uri="{FF2B5EF4-FFF2-40B4-BE49-F238E27FC236}">
                      <a16:creationId xmlns:a16="http://schemas.microsoft.com/office/drawing/2014/main" id="{7A412F80-6CBD-4EF2-AC61-A14BA7F63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0995" y="2272030"/>
                  <a:ext cx="108724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B27D171F-6167-47CE-8D09-C0259E174302}"/>
                    </a:ext>
                  </a:extLst>
                </p:cNvPr>
                <p:cNvSpPr txBox="1"/>
                <p:nvPr/>
              </p:nvSpPr>
              <p:spPr>
                <a:xfrm>
                  <a:off x="6160652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아침</a:t>
                  </a:r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F7835442-7D5B-4D22-BBDD-4038DDD7B15F}"/>
                    </a:ext>
                  </a:extLst>
                </p:cNvPr>
                <p:cNvSpPr txBox="1"/>
                <p:nvPr/>
              </p:nvSpPr>
              <p:spPr>
                <a:xfrm>
                  <a:off x="6629041" y="227470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점심</a:t>
                  </a:r>
                </a:p>
              </p:txBody>
            </p:sp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54614C80-3391-4284-8A73-2A0E135EDEEA}"/>
                    </a:ext>
                  </a:extLst>
                </p:cNvPr>
                <p:cNvSpPr txBox="1"/>
                <p:nvPr/>
              </p:nvSpPr>
              <p:spPr>
                <a:xfrm>
                  <a:off x="7105247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저녁</a:t>
                  </a:r>
                </a:p>
              </p:txBody>
            </p:sp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946BB36C-15F0-4C9D-8D33-A7A7B0EB0B33}"/>
                    </a:ext>
                  </a:extLst>
                </p:cNvPr>
                <p:cNvSpPr txBox="1"/>
                <p:nvPr/>
              </p:nvSpPr>
              <p:spPr>
                <a:xfrm>
                  <a:off x="7588739" y="2272030"/>
                  <a:ext cx="38358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900">
                      <a:latin typeface="배달의민족 한나체 Air" panose="020B0600000101010101" pitchFamily="50" charset="-127"/>
                      <a:ea typeface="배달의민족 한나체 Air" panose="020B0600000101010101" pitchFamily="50" charset="-127"/>
                    </a:rPr>
                    <a:t>야식</a:t>
                  </a:r>
                </a:p>
              </p:txBody>
            </p:sp>
          </p:grp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EA1DFF27-D262-4029-B707-0E801A8A39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2297" y="3573394"/>
                <a:ext cx="114422" cy="3831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F7F34327-9B04-4BE1-8200-7661C5FA77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6720" y="3573395"/>
                <a:ext cx="114676" cy="3831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>
                <a:extLst>
                  <a:ext uri="{FF2B5EF4-FFF2-40B4-BE49-F238E27FC236}">
                    <a16:creationId xmlns:a16="http://schemas.microsoft.com/office/drawing/2014/main" id="{E0BBA933-B7D3-4B3E-9F02-E36230208A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1397" y="3956511"/>
                <a:ext cx="4769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AF8211C2-0270-4FA5-857B-53DD6C50D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852" y="3955371"/>
                <a:ext cx="1218445" cy="11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F91591FE-BD7A-4DC1-8B90-B70812C6C561}"/>
                </a:ext>
              </a:extLst>
            </p:cNvPr>
            <p:cNvSpPr txBox="1"/>
            <p:nvPr/>
          </p:nvSpPr>
          <p:spPr>
            <a:xfrm>
              <a:off x="5892919" y="3778574"/>
              <a:ext cx="468299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…</a:t>
              </a:r>
              <a:endParaRPr lang="ko-KR" altLang="en-US" sz="3250">
                <a:ln>
                  <a:solidFill>
                    <a:schemeClr val="bg1"/>
                  </a:solidFill>
                </a:ln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AD69B11E-7FCD-4F20-A9D8-C594F8208E66}"/>
              </a:ext>
            </a:extLst>
          </p:cNvPr>
          <p:cNvSpPr txBox="1"/>
          <p:nvPr/>
        </p:nvSpPr>
        <p:spPr>
          <a:xfrm>
            <a:off x="7431983" y="1384304"/>
            <a:ext cx="1496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(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파전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4FBC66-7EE5-4949-8A36-076ECB57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769FA07-E277-42C1-BCE5-0834E0D5A36C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08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1D30778-4D37-48C4-AF78-8C4238B61091}"/>
              </a:ext>
            </a:extLst>
          </p:cNvPr>
          <p:cNvSpPr/>
          <p:nvPr/>
        </p:nvSpPr>
        <p:spPr>
          <a:xfrm>
            <a:off x="624563" y="770316"/>
            <a:ext cx="4363996" cy="2369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F03D14DB-8CFB-4D2D-ABF8-B57B3961C21D}"/>
              </a:ext>
            </a:extLst>
          </p:cNvPr>
          <p:cNvSpPr/>
          <p:nvPr/>
        </p:nvSpPr>
        <p:spPr>
          <a:xfrm rot="16200000" flipV="1">
            <a:off x="1570351" y="1880251"/>
            <a:ext cx="1238865" cy="521110"/>
          </a:xfrm>
          <a:prstGeom prst="stripedRightArrow">
            <a:avLst>
              <a:gd name="adj1" fmla="val 34905"/>
              <a:gd name="adj2" fmla="val 59434"/>
            </a:avLst>
          </a:prstGeom>
          <a:gradFill>
            <a:gsLst>
              <a:gs pos="0">
                <a:srgbClr val="DAE3F3"/>
              </a:gs>
              <a:gs pos="100000">
                <a:srgbClr val="FF4F4F"/>
              </a:gs>
              <a:gs pos="100000">
                <a:srgbClr val="0099CC"/>
              </a:gs>
              <a:gs pos="100000">
                <a:srgbClr val="F86B6E"/>
              </a:gs>
              <a:gs pos="100000">
                <a:srgbClr val="2AC1BC"/>
              </a:gs>
              <a:gs pos="100000">
                <a:srgbClr val="0099C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C843C84A-C2D1-4596-A34E-956AF993BAB2}"/>
              </a:ext>
            </a:extLst>
          </p:cNvPr>
          <p:cNvGraphicFramePr>
            <a:graphicFrameLocks noGrp="1"/>
          </p:cNvGraphicFramePr>
          <p:nvPr/>
        </p:nvGraphicFramePr>
        <p:xfrm>
          <a:off x="2724642" y="1178245"/>
          <a:ext cx="1749035" cy="1590680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021513">
                  <a:extLst>
                    <a:ext uri="{9D8B030D-6E8A-4147-A177-3AD203B41FA5}">
                      <a16:colId xmlns:a16="http://schemas.microsoft.com/office/drawing/2014/main" val="1016874490"/>
                    </a:ext>
                  </a:extLst>
                </a:gridCol>
                <a:gridCol w="727522">
                  <a:extLst>
                    <a:ext uri="{9D8B030D-6E8A-4147-A177-3AD203B41FA5}">
                      <a16:colId xmlns:a16="http://schemas.microsoft.com/office/drawing/2014/main" val="598994512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이용 수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48001189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887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728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9758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4295" marR="74295" marT="37148" marB="371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150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3C9CBD-B9D5-4E6B-8F79-AAA7132DBA7E}"/>
              </a:ext>
            </a:extLst>
          </p:cNvPr>
          <p:cNvSpPr txBox="1"/>
          <p:nvPr/>
        </p:nvSpPr>
        <p:spPr>
          <a:xfrm>
            <a:off x="296654" y="1417733"/>
            <a:ext cx="2290837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매니아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단골집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B4B2D-AEAB-4E15-A731-16B3E083453F}"/>
              </a:ext>
            </a:extLst>
          </p:cNvPr>
          <p:cNvSpPr txBox="1"/>
          <p:nvPr/>
        </p:nvSpPr>
        <p:spPr>
          <a:xfrm>
            <a:off x="296654" y="2252836"/>
            <a:ext cx="2290840" cy="52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모험가</a:t>
            </a:r>
            <a:endParaRPr lang="en-US" altLang="ko-KR" sz="1625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다양한 추천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3402778"/>
            <a:ext cx="4428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정해지면 사용자의 성향에 따라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모험가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적은 가게를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매니아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성향이라면 이용수가 많은 가게를 추천합니다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B162D-3D34-4BBB-B0C4-606827206B43}"/>
              </a:ext>
            </a:extLst>
          </p:cNvPr>
          <p:cNvSpPr/>
          <p:nvPr/>
        </p:nvSpPr>
        <p:spPr>
          <a:xfrm>
            <a:off x="624563" y="4220114"/>
            <a:ext cx="4363996" cy="3017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541092-D041-4B73-997D-C9B826380935}"/>
              </a:ext>
            </a:extLst>
          </p:cNvPr>
          <p:cNvSpPr/>
          <p:nvPr/>
        </p:nvSpPr>
        <p:spPr>
          <a:xfrm>
            <a:off x="1166242" y="4537342"/>
            <a:ext cx="1071498" cy="734030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통계학 기반</a:t>
            </a:r>
            <a:endParaRPr lang="en-US" altLang="ko-KR" sz="14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B383DE-EC44-4D58-BBB1-45132EE8D187}"/>
              </a:ext>
            </a:extLst>
          </p:cNvPr>
          <p:cNvSpPr txBox="1"/>
          <p:nvPr/>
        </p:nvSpPr>
        <p:spPr>
          <a:xfrm>
            <a:off x="2263735" y="4673524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D6714C1-F5BE-439B-B27B-B03534C48803}"/>
              </a:ext>
            </a:extLst>
          </p:cNvPr>
          <p:cNvSpPr/>
          <p:nvPr/>
        </p:nvSpPr>
        <p:spPr>
          <a:xfrm>
            <a:off x="2926440" y="4545078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B5898B-C7FC-444F-9857-879EAC8B89C2}"/>
              </a:ext>
            </a:extLst>
          </p:cNvPr>
          <p:cNvSpPr/>
          <p:nvPr/>
        </p:nvSpPr>
        <p:spPr>
          <a:xfrm>
            <a:off x="2926440" y="4906782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8BFC0A5-DA9A-4614-B0DA-1D9A7C416AAE}"/>
              </a:ext>
            </a:extLst>
          </p:cNvPr>
          <p:cNvSpPr/>
          <p:nvPr/>
        </p:nvSpPr>
        <p:spPr>
          <a:xfrm>
            <a:off x="3631582" y="4913169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4DBABEA-68ED-43BF-A59D-5BE7EBBD9227}"/>
              </a:ext>
            </a:extLst>
          </p:cNvPr>
          <p:cNvSpPr/>
          <p:nvPr/>
        </p:nvSpPr>
        <p:spPr>
          <a:xfrm>
            <a:off x="2812957" y="4392530"/>
            <a:ext cx="1629504" cy="101346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4D1A9D3-B003-4E8B-9946-A647FE7862B8}"/>
              </a:ext>
            </a:extLst>
          </p:cNvPr>
          <p:cNvSpPr/>
          <p:nvPr/>
        </p:nvSpPr>
        <p:spPr>
          <a:xfrm>
            <a:off x="2130535" y="6249132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4FD0D-6DC8-4B59-A098-21DCF1E755B2}"/>
              </a:ext>
            </a:extLst>
          </p:cNvPr>
          <p:cNvSpPr/>
          <p:nvPr/>
        </p:nvSpPr>
        <p:spPr>
          <a:xfrm>
            <a:off x="2130535" y="6610836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바삭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3AC5A5E-C36D-48D4-9729-0712638527A9}"/>
              </a:ext>
            </a:extLst>
          </p:cNvPr>
          <p:cNvSpPr/>
          <p:nvPr/>
        </p:nvSpPr>
        <p:spPr>
          <a:xfrm>
            <a:off x="2835677" y="6617223"/>
            <a:ext cx="659702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매콤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2BCF0A0-365A-417B-AC3E-6B9D7A1D18D5}"/>
              </a:ext>
            </a:extLst>
          </p:cNvPr>
          <p:cNvSpPr/>
          <p:nvPr/>
        </p:nvSpPr>
        <p:spPr>
          <a:xfrm>
            <a:off x="2130535" y="5859401"/>
            <a:ext cx="1364844" cy="322702"/>
          </a:xfrm>
          <a:prstGeom prst="roundRect">
            <a:avLst/>
          </a:prstGeom>
          <a:solidFill>
            <a:srgbClr val="EAEFF7"/>
          </a:solidFill>
          <a:ln w="190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신규 가게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1FAAC8-EC05-4BBC-AC6C-B3A827F5B35D}"/>
              </a:ext>
            </a:extLst>
          </p:cNvPr>
          <p:cNvSpPr txBox="1"/>
          <p:nvPr/>
        </p:nvSpPr>
        <p:spPr>
          <a:xfrm rot="8402665">
            <a:off x="2595087" y="5422538"/>
            <a:ext cx="66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--&gt;</a:t>
            </a:r>
            <a:endParaRPr lang="ko-KR" altLang="en-US">
              <a:solidFill>
                <a:srgbClr val="5B9BD5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16A272-EB29-4DFD-876F-4493DD2F7DCE}"/>
              </a:ext>
            </a:extLst>
          </p:cNvPr>
          <p:cNvSpPr txBox="1"/>
          <p:nvPr/>
        </p:nvSpPr>
        <p:spPr>
          <a:xfrm>
            <a:off x="5750908" y="641602"/>
            <a:ext cx="4567768" cy="6078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</a:t>
            </a:r>
            <a:r>
              <a:rPr lang="ko-KR" altLang="en-US" sz="160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막 개점한 사장님도 추천 받을 수 있습니다</a:t>
            </a:r>
            <a:r>
              <a:rPr lang="en-US" altLang="ko-KR" sz="1600" spc="-1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300">
                <a:noFill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통계학으로 사용자에게 가게와 메뉴를 추천</a:t>
            </a:r>
            <a:endParaRPr lang="en-US" altLang="ko-KR" sz="1300">
              <a:noFill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E48ABA1-A5B9-43F3-8F53-BA0B5FB7C429}"/>
              </a:ext>
            </a:extLst>
          </p:cNvPr>
          <p:cNvGrpSpPr/>
          <p:nvPr/>
        </p:nvGrpSpPr>
        <p:grpSpPr>
          <a:xfrm>
            <a:off x="5852794" y="1178245"/>
            <a:ext cx="4363996" cy="6099654"/>
            <a:chOff x="5852794" y="1178245"/>
            <a:chExt cx="4363996" cy="60996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FEC9255-F559-40B9-9EE0-11D2F77DCEB4}"/>
                </a:ext>
              </a:extLst>
            </p:cNvPr>
            <p:cNvSpPr/>
            <p:nvPr/>
          </p:nvSpPr>
          <p:spPr>
            <a:xfrm>
              <a:off x="5852794" y="1178245"/>
              <a:ext cx="4363996" cy="6059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F886B3-39B2-4E5A-ABE7-4B0E1658280C}"/>
                </a:ext>
              </a:extLst>
            </p:cNvPr>
            <p:cNvGrpSpPr/>
            <p:nvPr/>
          </p:nvGrpSpPr>
          <p:grpSpPr>
            <a:xfrm>
              <a:off x="6048012" y="1420668"/>
              <a:ext cx="1629504" cy="1219337"/>
              <a:chOff x="7265411" y="1610011"/>
              <a:chExt cx="1629504" cy="121933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58792735-B9EB-4261-B642-3213D67CB2A2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B82554E-C82F-4B22-BFCF-B2C0C4FC964C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신규 가게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FD9A54E-08B1-4A35-A813-1E099977304D}"/>
                  </a:ext>
                </a:extLst>
              </p:cNvPr>
              <p:cNvSpPr/>
              <p:nvPr/>
            </p:nvSpPr>
            <p:spPr>
              <a:xfrm>
                <a:off x="7397740" y="2039090"/>
                <a:ext cx="136484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 로제 치킨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6BEF90-8634-4878-84AF-16D112318175}"/>
                  </a:ext>
                </a:extLst>
              </p:cNvPr>
              <p:cNvSpPr txBox="1"/>
              <p:nvPr/>
            </p:nvSpPr>
            <p:spPr>
              <a:xfrm>
                <a:off x="7882767" y="223687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50">
                    <a:ln>
                      <a:solidFill>
                        <a:schemeClr val="bg1"/>
                      </a:solidFill>
                    </a:ln>
                    <a:solidFill>
                      <a:srgbClr val="5B9BD5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50">
                  <a:ln>
                    <a:solidFill>
                      <a:schemeClr val="bg1"/>
                    </a:solidFill>
                  </a:ln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FA33A1-3EC1-4CA1-BAB4-14339245DB5F}"/>
                </a:ext>
              </a:extLst>
            </p:cNvPr>
            <p:cNvSpPr txBox="1"/>
            <p:nvPr/>
          </p:nvSpPr>
          <p:spPr>
            <a:xfrm rot="5400000">
              <a:off x="6519049" y="2789278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FF0E35A-E49C-451E-A77F-DC3F2CD7663B}"/>
                </a:ext>
              </a:extLst>
            </p:cNvPr>
            <p:cNvGrpSpPr/>
            <p:nvPr/>
          </p:nvGrpSpPr>
          <p:grpSpPr>
            <a:xfrm>
              <a:off x="6041985" y="3152969"/>
              <a:ext cx="4025265" cy="4124930"/>
              <a:chOff x="6041985" y="3300449"/>
              <a:chExt cx="4025265" cy="4124930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49EF4BF0-68F7-4B52-A6F2-D6B19DD8C456}"/>
                  </a:ext>
                </a:extLst>
              </p:cNvPr>
              <p:cNvSpPr/>
              <p:nvPr/>
            </p:nvSpPr>
            <p:spPr>
              <a:xfrm>
                <a:off x="6041985" y="3595199"/>
                <a:ext cx="4025265" cy="3560666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순서도: 자기 디스크 61">
                <a:extLst>
                  <a:ext uri="{FF2B5EF4-FFF2-40B4-BE49-F238E27FC236}">
                    <a16:creationId xmlns:a16="http://schemas.microsoft.com/office/drawing/2014/main" id="{6C7099AE-EFD8-4E48-B3CF-00D4198869BB}"/>
                  </a:ext>
                </a:extLst>
              </p:cNvPr>
              <p:cNvSpPr/>
              <p:nvPr/>
            </p:nvSpPr>
            <p:spPr>
              <a:xfrm>
                <a:off x="7675982" y="3300449"/>
                <a:ext cx="743576" cy="585959"/>
              </a:xfrm>
              <a:prstGeom prst="flowChartMagneticDisk">
                <a:avLst/>
              </a:prstGeom>
              <a:solidFill>
                <a:srgbClr val="2AC1B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DB</a:t>
                </a:r>
                <a:endParaRPr lang="ko-KR" altLang="en-US" sz="3200" b="1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3FF6286-437F-4DBA-99A7-0E2420BC4083}"/>
                  </a:ext>
                </a:extLst>
              </p:cNvPr>
              <p:cNvSpPr/>
              <p:nvPr/>
            </p:nvSpPr>
            <p:spPr>
              <a:xfrm>
                <a:off x="6300739" y="450416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C0EF68E1-BF28-4768-B233-577A4F007E0E}"/>
                  </a:ext>
                </a:extLst>
              </p:cNvPr>
              <p:cNvSpPr/>
              <p:nvPr/>
            </p:nvSpPr>
            <p:spPr>
              <a:xfrm>
                <a:off x="6609419" y="3956113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47DE4CA6-8D11-4605-87D3-1F290A32A485}"/>
                  </a:ext>
                </a:extLst>
              </p:cNvPr>
              <p:cNvSpPr/>
              <p:nvPr/>
            </p:nvSpPr>
            <p:spPr>
              <a:xfrm>
                <a:off x="6408891" y="435893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매콤 짬뽕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43012987-7CE8-4267-B790-A43463FC39D0}"/>
                  </a:ext>
                </a:extLst>
              </p:cNvPr>
              <p:cNvSpPr/>
              <p:nvPr/>
            </p:nvSpPr>
            <p:spPr>
              <a:xfrm>
                <a:off x="7509201" y="4515208"/>
                <a:ext cx="1133033" cy="8920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AF74F07-BBD2-4493-9B73-9FFECE78A49C}"/>
                  </a:ext>
                </a:extLst>
              </p:cNvPr>
              <p:cNvSpPr/>
              <p:nvPr/>
            </p:nvSpPr>
            <p:spPr>
              <a:xfrm>
                <a:off x="7725142" y="3967157"/>
                <a:ext cx="640685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BCD97D68-729A-4A95-9E6A-6B6659CEC25E}"/>
                  </a:ext>
                </a:extLst>
              </p:cNvPr>
              <p:cNvSpPr/>
              <p:nvPr/>
            </p:nvSpPr>
            <p:spPr>
              <a:xfrm>
                <a:off x="7617353" y="4354743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치킨</a:t>
                </a: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4983BA38-776D-45E9-B4BD-49F255B4E5BD}"/>
                  </a:ext>
                </a:extLst>
              </p:cNvPr>
              <p:cNvSpPr/>
              <p:nvPr/>
            </p:nvSpPr>
            <p:spPr>
              <a:xfrm>
                <a:off x="8723460" y="4516262"/>
                <a:ext cx="1133033" cy="1184843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C82E7F6-0B69-4C2C-9610-2C4B824A0F97}"/>
                  </a:ext>
                </a:extLst>
              </p:cNvPr>
              <p:cNvSpPr/>
              <p:nvPr/>
            </p:nvSpPr>
            <p:spPr>
              <a:xfrm>
                <a:off x="9032140" y="3968210"/>
                <a:ext cx="498786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9B9C49F6-E62B-4AF5-9A76-67E2F01B9D68}"/>
                  </a:ext>
                </a:extLst>
              </p:cNvPr>
              <p:cNvSpPr/>
              <p:nvPr/>
            </p:nvSpPr>
            <p:spPr>
              <a:xfrm>
                <a:off x="8831612" y="4355796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양념 </a:t>
                </a:r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치킨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99FDBBB-1A11-45F6-97F6-D76D278F3F89}"/>
                  </a:ext>
                </a:extLst>
              </p:cNvPr>
              <p:cNvSpPr/>
              <p:nvPr/>
            </p:nvSpPr>
            <p:spPr>
              <a:xfrm>
                <a:off x="6644859" y="473804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CC1E7B3-8EAF-42BC-8F1D-4942B180E704}"/>
                  </a:ext>
                </a:extLst>
              </p:cNvPr>
              <p:cNvSpPr/>
              <p:nvPr/>
            </p:nvSpPr>
            <p:spPr>
              <a:xfrm>
                <a:off x="7824192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97375D7-4B4F-408C-A3F5-71B92BEEEA46}"/>
                  </a:ext>
                </a:extLst>
              </p:cNvPr>
              <p:cNvSpPr txBox="1"/>
              <p:nvPr/>
            </p:nvSpPr>
            <p:spPr>
              <a:xfrm>
                <a:off x="6627868" y="494946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CD55041-2E5F-4C93-A3A0-AE93ECD4254E}"/>
                  </a:ext>
                </a:extLst>
              </p:cNvPr>
              <p:cNvSpPr txBox="1"/>
              <p:nvPr/>
            </p:nvSpPr>
            <p:spPr>
              <a:xfrm>
                <a:off x="7824192" y="4938614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0FCEB2B-B4FC-4AF8-B3AF-486C152E53F7}"/>
                  </a:ext>
                </a:extLst>
              </p:cNvPr>
              <p:cNvSpPr/>
              <p:nvPr/>
            </p:nvSpPr>
            <p:spPr>
              <a:xfrm>
                <a:off x="9032140" y="473494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2DCBB4B2-344A-46A0-98C4-94C65554E942}"/>
                  </a:ext>
                </a:extLst>
              </p:cNvPr>
              <p:cNvSpPr/>
              <p:nvPr/>
            </p:nvSpPr>
            <p:spPr>
              <a:xfrm>
                <a:off x="6307440" y="5701105"/>
                <a:ext cx="1133033" cy="903062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40EF422-008F-4E81-935D-62FBED83F22D}"/>
                  </a:ext>
                </a:extLst>
              </p:cNvPr>
              <p:cNvSpPr/>
              <p:nvPr/>
            </p:nvSpPr>
            <p:spPr>
              <a:xfrm>
                <a:off x="6415592" y="5497202"/>
                <a:ext cx="920557" cy="381379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핫</a:t>
                </a:r>
                <a:r>
                  <a:rPr lang="ko-KR" altLang="en-US" sz="1100" spc="-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후라이드 치킨</a:t>
                </a: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2F69091F-3E81-4395-9FFD-8EC1423541D6}"/>
                  </a:ext>
                </a:extLst>
              </p:cNvPr>
              <p:cNvSpPr/>
              <p:nvPr/>
            </p:nvSpPr>
            <p:spPr>
              <a:xfrm>
                <a:off x="6651560" y="5934988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닭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285FE-A109-48C2-A033-DDB326248FB3}"/>
                  </a:ext>
                </a:extLst>
              </p:cNvPr>
              <p:cNvSpPr txBox="1"/>
              <p:nvPr/>
            </p:nvSpPr>
            <p:spPr>
              <a:xfrm>
                <a:off x="6633105" y="6173331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70FF130B-FD70-4AD8-82AB-3EE462B75165}"/>
                  </a:ext>
                </a:extLst>
              </p:cNvPr>
              <p:cNvSpPr/>
              <p:nvPr/>
            </p:nvSpPr>
            <p:spPr>
              <a:xfrm>
                <a:off x="7522911" y="5691954"/>
                <a:ext cx="1133033" cy="1139819"/>
              </a:xfrm>
              <a:prstGeom prst="roundRect">
                <a:avLst/>
              </a:prstGeom>
              <a:noFill/>
              <a:ln w="19050">
                <a:solidFill>
                  <a:srgbClr val="2AC1BC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B23793EE-E47D-4051-BC37-C97709DC243B}"/>
                  </a:ext>
                </a:extLst>
              </p:cNvPr>
              <p:cNvSpPr/>
              <p:nvPr/>
            </p:nvSpPr>
            <p:spPr>
              <a:xfrm>
                <a:off x="7631063" y="5531489"/>
                <a:ext cx="920557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rgbClr val="C0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로제</a:t>
                </a:r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떡볶이</a:t>
                </a: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D0EB8E84-1F86-4555-B728-D89F7D83D1D1}"/>
                  </a:ext>
                </a:extLst>
              </p:cNvPr>
              <p:cNvSpPr/>
              <p:nvPr/>
            </p:nvSpPr>
            <p:spPr>
              <a:xfrm>
                <a:off x="7816927" y="5934954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167A395B-69AB-465D-B19D-30ED26E9283F}"/>
                  </a:ext>
                </a:extLst>
              </p:cNvPr>
              <p:cNvSpPr/>
              <p:nvPr/>
            </p:nvSpPr>
            <p:spPr>
              <a:xfrm>
                <a:off x="9038293" y="5106992"/>
                <a:ext cx="475564" cy="322702"/>
              </a:xfrm>
              <a:prstGeom prst="roundRect">
                <a:avLst/>
              </a:prstGeom>
              <a:solidFill>
                <a:srgbClr val="FF5B5B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매콤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70CF5CB-50F0-44ED-BA92-C496CACBF3A0}"/>
                  </a:ext>
                </a:extLst>
              </p:cNvPr>
              <p:cNvSpPr txBox="1"/>
              <p:nvPr/>
            </p:nvSpPr>
            <p:spPr>
              <a:xfrm>
                <a:off x="9035772" y="5278158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D3FF7D-68A4-40D5-86EE-61B41E4294C3}"/>
                  </a:ext>
                </a:extLst>
              </p:cNvPr>
              <p:cNvSpPr txBox="1"/>
              <p:nvPr/>
            </p:nvSpPr>
            <p:spPr>
              <a:xfrm>
                <a:off x="7751220" y="6594382"/>
                <a:ext cx="4682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6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446D0968-C3E6-403D-BED9-B4FFFF303899}"/>
                  </a:ext>
                </a:extLst>
              </p:cNvPr>
              <p:cNvSpPr/>
              <p:nvPr/>
            </p:nvSpPr>
            <p:spPr>
              <a:xfrm>
                <a:off x="7824192" y="6295892"/>
                <a:ext cx="475564" cy="32270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달콤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E6EE2B-0208-426B-9368-E4F6A905DFEE}"/>
                  </a:ext>
                </a:extLst>
              </p:cNvPr>
              <p:cNvSpPr txBox="1"/>
              <p:nvPr/>
            </p:nvSpPr>
            <p:spPr>
              <a:xfrm>
                <a:off x="7807275" y="6445410"/>
                <a:ext cx="468299" cy="59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>
                    <a:ln>
                      <a:solidFill>
                        <a:schemeClr val="bg1"/>
                      </a:solidFill>
                    </a:ln>
                    <a:solidFill>
                      <a:srgbClr val="2AC1BC"/>
                    </a:solidFill>
                    <a:latin typeface="배달의민족 을지로체 TTF" panose="020B0600000101010101" pitchFamily="50" charset="-127"/>
                    <a:ea typeface="배달의민족 을지로체 TTF" panose="020B0600000101010101" pitchFamily="50" charset="-127"/>
                  </a:rPr>
                  <a:t>…</a:t>
                </a:r>
                <a:endParaRPr lang="ko-KR" altLang="en-US" sz="3200">
                  <a:ln>
                    <a:solidFill>
                      <a:schemeClr val="bg1"/>
                    </a:solidFill>
                  </a:ln>
                  <a:solidFill>
                    <a:srgbClr val="2AC1BC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03803F8-637A-4E24-8648-A53595A39F9B}"/>
                </a:ext>
              </a:extLst>
            </p:cNvPr>
            <p:cNvGrpSpPr/>
            <p:nvPr/>
          </p:nvGrpSpPr>
          <p:grpSpPr>
            <a:xfrm>
              <a:off x="8387765" y="1365182"/>
              <a:ext cx="1629504" cy="1121182"/>
              <a:chOff x="7265411" y="1610011"/>
              <a:chExt cx="1629504" cy="1121182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4B995E56-EE4F-4CBF-B2FF-A688616631EE}"/>
                  </a:ext>
                </a:extLst>
              </p:cNvPr>
              <p:cNvSpPr/>
              <p:nvPr/>
            </p:nvSpPr>
            <p:spPr>
              <a:xfrm>
                <a:off x="7265411" y="1733861"/>
                <a:ext cx="1629504" cy="997332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577CD4F5-9D85-4EAF-A023-EDBE05263408}"/>
                  </a:ext>
                </a:extLst>
              </p:cNvPr>
              <p:cNvSpPr/>
              <p:nvPr/>
            </p:nvSpPr>
            <p:spPr>
              <a:xfrm>
                <a:off x="7397741" y="1610011"/>
                <a:ext cx="1364844" cy="322702"/>
              </a:xfrm>
              <a:prstGeom prst="roundRect">
                <a:avLst/>
              </a:prstGeom>
              <a:solidFill>
                <a:srgbClr val="EAEFF7"/>
              </a:solidFill>
              <a:ln w="1905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중복 속성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223E7E-B02A-4389-9739-9BC7919790B2}"/>
                </a:ext>
              </a:extLst>
            </p:cNvPr>
            <p:cNvSpPr txBox="1"/>
            <p:nvPr/>
          </p:nvSpPr>
          <p:spPr>
            <a:xfrm rot="16200000">
              <a:off x="8858802" y="2733792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3CA46617-63FB-4732-A5CB-A0B74A58E13A}"/>
                </a:ext>
              </a:extLst>
            </p:cNvPr>
            <p:cNvSpPr/>
            <p:nvPr/>
          </p:nvSpPr>
          <p:spPr>
            <a:xfrm>
              <a:off x="8674192" y="1837411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닭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7AAD5E26-F8ED-4CB2-B4D3-445CC9F08FA5}"/>
                </a:ext>
              </a:extLst>
            </p:cNvPr>
            <p:cNvSpPr/>
            <p:nvPr/>
          </p:nvSpPr>
          <p:spPr>
            <a:xfrm>
              <a:off x="9306402" y="1845859"/>
              <a:ext cx="475564" cy="322702"/>
            </a:xfrm>
            <a:prstGeom prst="roundRect">
              <a:avLst/>
            </a:prstGeom>
            <a:solidFill>
              <a:srgbClr val="FF5B5B"/>
            </a:solidFill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매콤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0E176B0-33F3-4FB6-B2F7-3BAF684CD5D7}"/>
                </a:ext>
              </a:extLst>
            </p:cNvPr>
            <p:cNvSpPr txBox="1"/>
            <p:nvPr/>
          </p:nvSpPr>
          <p:spPr>
            <a:xfrm rot="10800000">
              <a:off x="7617353" y="1756865"/>
              <a:ext cx="767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5B9BD5"/>
                  </a:solidFill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---&gt;</a:t>
              </a:r>
              <a:endParaRPr lang="ko-KR" altLang="en-US">
                <a:solidFill>
                  <a:srgbClr val="5B9BD5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6D2287-C40E-4CD3-8D8C-F98B641985F5}"/>
                </a:ext>
              </a:extLst>
            </p:cNvPr>
            <p:cNvSpPr txBox="1"/>
            <p:nvPr/>
          </p:nvSpPr>
          <p:spPr>
            <a:xfrm>
              <a:off x="7674308" y="1628747"/>
              <a:ext cx="714991" cy="342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25">
                  <a:latin typeface="배달의민족 을지로체 TTF" panose="020B0600000101010101" pitchFamily="50" charset="-127"/>
                  <a:ea typeface="배달의민족 을지로체 TTF" panose="020B0600000101010101" pitchFamily="50" charset="-127"/>
                </a:rPr>
                <a:t>매칭</a:t>
              </a:r>
              <a:endParaRPr lang="en-US" altLang="ko-KR" sz="1625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901E81-0876-4CC9-979D-1DDD1886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66EEB4D-3F51-4F61-8DAB-652788028256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70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CFFF84-DAFD-41C7-89A9-F2C07936387A}"/>
              </a:ext>
            </a:extLst>
          </p:cNvPr>
          <p:cNvSpPr txBox="1"/>
          <p:nvPr/>
        </p:nvSpPr>
        <p:spPr>
          <a:xfrm>
            <a:off x="560344" y="669397"/>
            <a:ext cx="44282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리뷰를 기반으로 속성을 매칭하기 때문에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새로 개점한 가게는 불이익을 볼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이런 불이익을 막기 위해 메뉴명을 분석하여 해당 메뉴의 속성을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새로 개점한 가게에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메뉴가 있다고 하면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메뉴명을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으로 분리하여 각 단어가 들어간 모든 메뉴의 속성을 가져와 중복되는 속성을 추출하여 메뉴에 부여합니다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경우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방법의 특징상 기본적인 속성만 메뉴에 부여됩니다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예로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핫 로제 치킨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매콤하고 달콤하지만 속성 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매콤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 부여될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 해당 가게들의 추천 성능이 떨어질 수 있습니다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새로 개점한 가게들만 추천하는 탭을 만들어 리뷰를 늘린다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……</a:t>
            </a: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추천 성능을 높이기 위해 리뷰를 늘리기 위해서라도 쿠폰이랑 합쳐서 따로 새로 개점한 가게 탭에서 추천할 생각입니다</a:t>
            </a: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8F74E2-9808-4F49-8C3B-1FAAC066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11B605-CF6F-4466-9BC5-01DC92714FE9}"/>
              </a:ext>
            </a:extLst>
          </p:cNvPr>
          <p:cNvCxnSpPr>
            <a:cxnSpLocks/>
          </p:cNvCxnSpPr>
          <p:nvPr/>
        </p:nvCxnSpPr>
        <p:spPr>
          <a:xfrm>
            <a:off x="5345907" y="279553"/>
            <a:ext cx="0" cy="685866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4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335D39-18E2-4B7B-93FB-F0087D3A3172}"/>
              </a:ext>
            </a:extLst>
          </p:cNvPr>
          <p:cNvSpPr/>
          <p:nvPr/>
        </p:nvSpPr>
        <p:spPr>
          <a:xfrm>
            <a:off x="1" y="0"/>
            <a:ext cx="10725224" cy="7559674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0D6CA-2F07-48BC-BDD9-79981E3B7AA3}"/>
              </a:ext>
            </a:extLst>
          </p:cNvPr>
          <p:cNvSpPr txBox="1"/>
          <p:nvPr/>
        </p:nvSpPr>
        <p:spPr>
          <a:xfrm>
            <a:off x="7836433" y="239645"/>
            <a:ext cx="2684084" cy="27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en-US" altLang="ko-KR" sz="1579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</a:t>
            </a:r>
            <a:r>
              <a:rPr lang="ko-KR" altLang="en-US" sz="5788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눈부신</a:t>
            </a:r>
            <a:endParaRPr lang="en-US" altLang="ko-KR" sz="5788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788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발전 </a:t>
            </a:r>
          </a:p>
        </p:txBody>
      </p:sp>
    </p:spTree>
    <p:extLst>
      <p:ext uri="{BB962C8B-B14F-4D97-AF65-F5344CB8AC3E}">
        <p14:creationId xmlns:p14="http://schemas.microsoft.com/office/powerpoint/2010/main" val="1062717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8872F49-114D-42D2-9CEF-3F9EB009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1592"/>
            <a:ext cx="5038760" cy="33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F66CF-0774-4071-AB22-0E6CD65DD92D}"/>
              </a:ext>
            </a:extLst>
          </p:cNvPr>
          <p:cNvSpPr txBox="1"/>
          <p:nvPr/>
        </p:nvSpPr>
        <p:spPr>
          <a:xfrm>
            <a:off x="616011" y="1583872"/>
            <a:ext cx="4050681" cy="28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개인화 추천 서비스가 실행되면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어떻게 변할까요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850CC-B41D-4AD5-A002-6D611BD76222}"/>
              </a:ext>
            </a:extLst>
          </p:cNvPr>
          <p:cNvSpPr txBox="1"/>
          <p:nvPr/>
        </p:nvSpPr>
        <p:spPr>
          <a:xfrm>
            <a:off x="447104" y="499330"/>
            <a:ext cx="3173422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기대효과 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불편함을 편함으로</a:t>
            </a:r>
            <a:endParaRPr lang="en-US" altLang="ko-KR" sz="1754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55B20-291B-44C8-B9B8-7C077D84178A}"/>
              </a:ext>
            </a:extLst>
          </p:cNvPr>
          <p:cNvSpPr txBox="1"/>
          <p:nvPr/>
        </p:nvSpPr>
        <p:spPr>
          <a:xfrm>
            <a:off x="5532761" y="822551"/>
            <a:ext cx="4281088" cy="519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사용자들의 변화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배달 선택의 불편함에서 벗어나 편안함을 느낄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한마디로 더 빠르고 편하게 자신이 원하는 음식을 먹을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배달이 쉬워진다면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방문하는 횟수가 더 늘어나지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사람은 자신의 취향을 개발시키고 공감해 주는 존재에 대해 친근감을 느낍니다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배민이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사용자들에게 친근함 경험들을 제공한다면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사용자들은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배민에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 충성하지 않을까요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배민에게는 어떤 변화가 있을까요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배달 앱에서 개인화 추천 시스템은 아직 개척되지 않은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노다지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라 생각합니다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다른 회사보다 더 일찍 이 서비스를 시행한다면 업계 경쟁에서 우위를 얻을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독보적이죠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사장님들에겐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오롯이 음식으로 사용자들과 연결될 수 있는 기회의 장이 만들어줍니다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사장님의 독특한 요리 철학과 사용자의 독특한 취향의 매칭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방법으로는 다소 어려움이 있던 연결이 앞으로는 쉬워질 것 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감동 부분은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,,, </a:t>
            </a:r>
            <a:r>
              <a:rPr lang="ko-KR" altLang="en-US" sz="1228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아리가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A8EE1F-40FC-4E57-BA50-EC56BFEB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4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1AA625-4D2D-448F-A2DB-B42BB48A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" r="323"/>
          <a:stretch/>
        </p:blipFill>
        <p:spPr>
          <a:xfrm>
            <a:off x="-1" y="772765"/>
            <a:ext cx="10691813" cy="590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A1D5A-6B88-4003-BC48-80EBE8B3B585}"/>
              </a:ext>
            </a:extLst>
          </p:cNvPr>
          <p:cNvSpPr txBox="1"/>
          <p:nvPr/>
        </p:nvSpPr>
        <p:spPr>
          <a:xfrm rot="347232">
            <a:off x="8155291" y="2115880"/>
            <a:ext cx="2263100" cy="1954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03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!?</a:t>
            </a:r>
            <a:endParaRPr lang="ko-KR" altLang="en-US" sz="12103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7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18F4B-EFC6-4D4A-8E9E-648F35F6ED1B}"/>
              </a:ext>
            </a:extLst>
          </p:cNvPr>
          <p:cNvSpPr txBox="1"/>
          <p:nvPr/>
        </p:nvSpPr>
        <p:spPr>
          <a:xfrm>
            <a:off x="966197" y="1780086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당신의 취향 포트폴리오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4719E-5BE2-44FC-860F-E33DC3E5FBE4}"/>
              </a:ext>
            </a:extLst>
          </p:cNvPr>
          <p:cNvSpPr txBox="1"/>
          <p:nvPr/>
        </p:nvSpPr>
        <p:spPr>
          <a:xfrm>
            <a:off x="781001" y="2673069"/>
            <a:ext cx="4050681" cy="179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저희 연구원들이 생각한 개인화 추천 서비스의 미래입니다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영화 추천 앱의 유저 포트폴리오처럼 </a:t>
            </a:r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228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배민에서는 사용자의 음식 취향을 분석하고 그룹화 하여 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음식 취향 포트폴리오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구성할 수 있습니다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서비스가 발전한다면 자신도 인지하지 못했던 취향을 알 수 있고 음식 습관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취향 등을 더 잘 알 수 있겠죠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? </a:t>
            </a:r>
            <a:r>
              <a:rPr lang="ko-KR" altLang="en-US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자신의 음식 포트폴리오를 친구들과 공유한다면 더욱 재밌겠네요</a:t>
            </a:r>
            <a:r>
              <a:rPr lang="en-US" altLang="ko-KR" sz="1228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7636BF-C979-4F80-8FD8-58C66DA2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49" y="2503174"/>
            <a:ext cx="5347064" cy="35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08FE4-A0C5-45F9-A274-60D1039066A0}"/>
              </a:ext>
            </a:extLst>
          </p:cNvPr>
          <p:cNvSpPr txBox="1"/>
          <p:nvPr/>
        </p:nvSpPr>
        <p:spPr>
          <a:xfrm>
            <a:off x="781001" y="672951"/>
            <a:ext cx="3733125" cy="84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2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r>
              <a:rPr lang="en-US" altLang="ko-KR" sz="1403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배민의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미래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</a:p>
          <a:p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당신도 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</a:t>
            </a:r>
            <a:r>
              <a:rPr lang="ko-KR" altLang="en-US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어떤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 </a:t>
            </a:r>
            <a:r>
              <a:rPr lang="ko-KR" altLang="en-US" sz="1754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민족이었어</a:t>
            </a:r>
            <a:r>
              <a:rPr lang="en-US" altLang="ko-KR" sz="1754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E4EE8-57EE-4355-953A-086BF7360718}"/>
              </a:ext>
            </a:extLst>
          </p:cNvPr>
          <p:cNvSpPr txBox="1"/>
          <p:nvPr/>
        </p:nvSpPr>
        <p:spPr>
          <a:xfrm>
            <a:off x="848373" y="4666545"/>
            <a:ext cx="44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오늘 회식은 어디서 할까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446BA-3289-4A28-B051-D4B795C78BF8}"/>
              </a:ext>
            </a:extLst>
          </p:cNvPr>
          <p:cNvSpPr txBox="1"/>
          <p:nvPr/>
        </p:nvSpPr>
        <p:spPr>
          <a:xfrm>
            <a:off x="781001" y="5209324"/>
            <a:ext cx="4050681" cy="160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사람이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모여 메뉴를 정하는 건 정말 어려운 일입니다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그게 어색한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사람들끼리면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더욱 힘들겠죠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endParaRPr lang="en-US" altLang="ko-KR" sz="123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배민 포트폴리오와 </a:t>
            </a:r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함께라면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간단히 해결 할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3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에어드랍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혹은 배민 아이디를 공유한다면 사용자들의 태그 속성값을 분석하여 가장 많이 겹치는 음식 혹은 피해야할 음식들을 추천해준다면 한결 더 편하고 쉽게 메뉴를 고를 수 있습니다</a:t>
            </a:r>
            <a:r>
              <a:rPr lang="en-US" altLang="ko-KR" sz="123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0F0B7-D23A-41DA-803E-C8C18C245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5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두통? 이 증상 나타나면 반드시 병원 갈 것! : 네이버 포스트">
            <a:extLst>
              <a:ext uri="{FF2B5EF4-FFF2-40B4-BE49-F238E27FC236}">
                <a16:creationId xmlns:a16="http://schemas.microsoft.com/office/drawing/2014/main" id="{3B5A5F79-7D0B-4AE9-9FEC-FDEBD6B70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86"/>
          <a:stretch/>
        </p:blipFill>
        <p:spPr bwMode="auto">
          <a:xfrm>
            <a:off x="6206974" y="599855"/>
            <a:ext cx="4484839" cy="60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CAC7D589-3BB7-432B-BC56-7D06F06F1B2B}"/>
              </a:ext>
            </a:extLst>
          </p:cNvPr>
          <p:cNvGrpSpPr/>
          <p:nvPr/>
        </p:nvGrpSpPr>
        <p:grpSpPr>
          <a:xfrm rot="573307">
            <a:off x="4243379" y="3459288"/>
            <a:ext cx="1408381" cy="1346505"/>
            <a:chOff x="4949317" y="1987122"/>
            <a:chExt cx="2679198" cy="267505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724FD15-ABE7-423A-831B-508737525285}"/>
                </a:ext>
              </a:extLst>
            </p:cNvPr>
            <p:cNvSpPr/>
            <p:nvPr/>
          </p:nvSpPr>
          <p:spPr>
            <a:xfrm rot="5400000">
              <a:off x="4951390" y="1985049"/>
              <a:ext cx="2675052" cy="2679198"/>
            </a:xfrm>
            <a:prstGeom prst="ellipse">
              <a:avLst/>
            </a:prstGeom>
            <a:solidFill>
              <a:srgbClr val="40BFB8">
                <a:alpha val="15000"/>
              </a:srgbClr>
            </a:solidFill>
            <a:ln>
              <a:solidFill>
                <a:srgbClr val="40B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6707EB-E4CE-4FE5-8BCA-4998107759E1}"/>
                </a:ext>
              </a:extLst>
            </p:cNvPr>
            <p:cNvSpPr/>
            <p:nvPr/>
          </p:nvSpPr>
          <p:spPr>
            <a:xfrm rot="5400000" flipV="1">
              <a:off x="5535461" y="2269023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27074DC-51E0-4AD1-8143-4DFA62D3FD91}"/>
                </a:ext>
              </a:extLst>
            </p:cNvPr>
            <p:cNvSpPr/>
            <p:nvPr/>
          </p:nvSpPr>
          <p:spPr>
            <a:xfrm rot="5400000" flipV="1">
              <a:off x="6730770" y="2731044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646372-8D51-4955-AE6F-45417B5CE354}"/>
                </a:ext>
              </a:extLst>
            </p:cNvPr>
            <p:cNvSpPr/>
            <p:nvPr/>
          </p:nvSpPr>
          <p:spPr>
            <a:xfrm rot="5400000" flipV="1">
              <a:off x="5403382" y="3513360"/>
              <a:ext cx="553318" cy="5677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3EAAE3D-91B1-43F9-878E-F4637AB90AD8}"/>
                </a:ext>
              </a:extLst>
            </p:cNvPr>
            <p:cNvSpPr/>
            <p:nvPr/>
          </p:nvSpPr>
          <p:spPr>
            <a:xfrm rot="5042163" flipV="1">
              <a:off x="6371331" y="2626690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3D0DCA8-0EB7-4FFC-A56F-C30AAFB569BC}"/>
                </a:ext>
              </a:extLst>
            </p:cNvPr>
            <p:cNvSpPr/>
            <p:nvPr/>
          </p:nvSpPr>
          <p:spPr>
            <a:xfrm rot="5042163" flipV="1">
              <a:off x="7092160" y="3538477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C8BFB0D-AEEE-4731-B87B-007676A10E07}"/>
                </a:ext>
              </a:extLst>
            </p:cNvPr>
            <p:cNvSpPr/>
            <p:nvPr/>
          </p:nvSpPr>
          <p:spPr>
            <a:xfrm rot="5042163" flipV="1">
              <a:off x="5155761" y="2602761"/>
              <a:ext cx="358874" cy="3657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A0736-CAE0-4E28-8897-C1C4FE095270}"/>
                </a:ext>
              </a:extLst>
            </p:cNvPr>
            <p:cNvSpPr/>
            <p:nvPr/>
          </p:nvSpPr>
          <p:spPr>
            <a:xfrm rot="5400000" flipV="1">
              <a:off x="7291836" y="301304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AAAD93-971B-4087-B538-46583B76A47D}"/>
                </a:ext>
              </a:extLst>
            </p:cNvPr>
            <p:cNvSpPr/>
            <p:nvPr/>
          </p:nvSpPr>
          <p:spPr>
            <a:xfrm rot="5400000" flipV="1">
              <a:off x="6145279" y="3312161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E144149-D37A-4840-A323-78CD90C45320}"/>
                </a:ext>
              </a:extLst>
            </p:cNvPr>
            <p:cNvSpPr/>
            <p:nvPr/>
          </p:nvSpPr>
          <p:spPr>
            <a:xfrm rot="5400000" flipV="1">
              <a:off x="6596744" y="4213052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BEEB9E-C593-47F4-8AD8-EAC478B5CF63}"/>
                </a:ext>
              </a:extLst>
            </p:cNvPr>
            <p:cNvSpPr/>
            <p:nvPr/>
          </p:nvSpPr>
          <p:spPr>
            <a:xfrm rot="5400000" flipV="1">
              <a:off x="6856722" y="3299450"/>
              <a:ext cx="271110" cy="25910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2178C08-4F54-4215-A6FC-911837DA476F}"/>
                </a:ext>
              </a:extLst>
            </p:cNvPr>
            <p:cNvSpPr/>
            <p:nvPr/>
          </p:nvSpPr>
          <p:spPr>
            <a:xfrm rot="5400000" flipV="1">
              <a:off x="6113859" y="3653925"/>
              <a:ext cx="484359" cy="481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6054B91-054C-45F7-AA04-4B6FAB80206C}"/>
                </a:ext>
              </a:extLst>
            </p:cNvPr>
            <p:cNvSpPr/>
            <p:nvPr/>
          </p:nvSpPr>
          <p:spPr>
            <a:xfrm rot="5400000" flipV="1">
              <a:off x="5036180" y="3441061"/>
              <a:ext cx="308232" cy="30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EABCE09-1673-4C89-B479-212B6B301671}"/>
                </a:ext>
              </a:extLst>
            </p:cNvPr>
            <p:cNvSpPr/>
            <p:nvPr/>
          </p:nvSpPr>
          <p:spPr>
            <a:xfrm rot="5400000" flipV="1">
              <a:off x="5980393" y="2819090"/>
              <a:ext cx="252986" cy="2601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4AE322D-3CE8-4496-8E43-98AAC33691AA}"/>
                </a:ext>
              </a:extLst>
            </p:cNvPr>
            <p:cNvSpPr/>
            <p:nvPr/>
          </p:nvSpPr>
          <p:spPr>
            <a:xfrm rot="5400000" flipV="1">
              <a:off x="5412557" y="2939923"/>
              <a:ext cx="342297" cy="3608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6393883-503E-4049-AC86-926BE954BB85}"/>
                </a:ext>
              </a:extLst>
            </p:cNvPr>
            <p:cNvSpPr/>
            <p:nvPr/>
          </p:nvSpPr>
          <p:spPr>
            <a:xfrm rot="5400000" flipV="1">
              <a:off x="6294739" y="2127943"/>
              <a:ext cx="327874" cy="309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EEB16-E712-4FBB-8E3B-5B20F6D1B752}"/>
                </a:ext>
              </a:extLst>
            </p:cNvPr>
            <p:cNvSpPr/>
            <p:nvPr/>
          </p:nvSpPr>
          <p:spPr>
            <a:xfrm rot="5042163" flipV="1">
              <a:off x="6196733" y="455453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2F1F0D-4EEA-4ED7-9937-CCF77978CE28}"/>
                </a:ext>
              </a:extLst>
            </p:cNvPr>
            <p:cNvSpPr/>
            <p:nvPr/>
          </p:nvSpPr>
          <p:spPr>
            <a:xfrm rot="5042163" flipV="1">
              <a:off x="5821892" y="3066570"/>
              <a:ext cx="242878" cy="249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F310A1-8A6C-4A53-898B-9D28544DFB7F}"/>
                </a:ext>
              </a:extLst>
            </p:cNvPr>
            <p:cNvSpPr/>
            <p:nvPr/>
          </p:nvSpPr>
          <p:spPr>
            <a:xfrm rot="5400000" flipV="1">
              <a:off x="6659650" y="2423247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BD132D-C7FE-48B6-9971-FF7442806086}"/>
                </a:ext>
              </a:extLst>
            </p:cNvPr>
            <p:cNvSpPr/>
            <p:nvPr/>
          </p:nvSpPr>
          <p:spPr>
            <a:xfrm rot="5400000" flipV="1">
              <a:off x="6163077" y="2363952"/>
              <a:ext cx="104339" cy="94360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EEFD4E8-0BB3-4E57-B1E1-A4AA95A8E610}"/>
                </a:ext>
              </a:extLst>
            </p:cNvPr>
            <p:cNvSpPr/>
            <p:nvPr/>
          </p:nvSpPr>
          <p:spPr>
            <a:xfrm rot="5400000" flipV="1">
              <a:off x="5164720" y="3076538"/>
              <a:ext cx="197469" cy="2069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EEDDCE4-6209-474C-8C30-44F0026998DD}"/>
                </a:ext>
              </a:extLst>
            </p:cNvPr>
            <p:cNvSpPr/>
            <p:nvPr/>
          </p:nvSpPr>
          <p:spPr>
            <a:xfrm rot="5042163" flipV="1">
              <a:off x="6642607" y="359207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2D7CC5-CD18-4527-9458-B09C67F84605}"/>
                </a:ext>
              </a:extLst>
            </p:cNvPr>
            <p:cNvSpPr/>
            <p:nvPr/>
          </p:nvSpPr>
          <p:spPr>
            <a:xfrm rot="5042163" flipV="1">
              <a:off x="5951376" y="4054955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917B085-2223-403B-906F-0C3F31F5E41A}"/>
                </a:ext>
              </a:extLst>
            </p:cNvPr>
            <p:cNvSpPr/>
            <p:nvPr/>
          </p:nvSpPr>
          <p:spPr>
            <a:xfrm rot="5042163" flipV="1">
              <a:off x="6752313" y="3261603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C951D1A-695D-4E16-AF5B-F6A0737080F7}"/>
                </a:ext>
              </a:extLst>
            </p:cNvPr>
            <p:cNvSpPr/>
            <p:nvPr/>
          </p:nvSpPr>
          <p:spPr>
            <a:xfrm rot="5042163" flipV="1">
              <a:off x="6133000" y="2596032"/>
              <a:ext cx="177174" cy="1635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F6114F-CEEA-4337-A41A-84B803DA27FE}"/>
                </a:ext>
              </a:extLst>
            </p:cNvPr>
            <p:cNvSpPr/>
            <p:nvPr/>
          </p:nvSpPr>
          <p:spPr>
            <a:xfrm rot="5042163" flipV="1">
              <a:off x="7201044" y="2608649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E6D7937-E16A-44D3-87C1-C672B620AC9A}"/>
                </a:ext>
              </a:extLst>
            </p:cNvPr>
            <p:cNvSpPr/>
            <p:nvPr/>
          </p:nvSpPr>
          <p:spPr>
            <a:xfrm rot="5042163" flipV="1">
              <a:off x="6721277" y="4048931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3DEBBA-9AF7-43E5-A405-C886F76F0EE5}"/>
                </a:ext>
              </a:extLst>
            </p:cNvPr>
            <p:cNvSpPr/>
            <p:nvPr/>
          </p:nvSpPr>
          <p:spPr>
            <a:xfrm rot="5042163" flipV="1">
              <a:off x="5789434" y="4175205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E570BE-790A-4DAC-9A23-28C92ADBE24F}"/>
                </a:ext>
              </a:extLst>
            </p:cNvPr>
            <p:cNvSpPr/>
            <p:nvPr/>
          </p:nvSpPr>
          <p:spPr>
            <a:xfrm rot="5042163" flipV="1">
              <a:off x="5494024" y="3372530"/>
              <a:ext cx="68429" cy="636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D3C0FC2-4F9C-4CC0-86D7-DCE261D9F36B}"/>
                </a:ext>
              </a:extLst>
            </p:cNvPr>
            <p:cNvSpPr/>
            <p:nvPr/>
          </p:nvSpPr>
          <p:spPr>
            <a:xfrm rot="5400000" flipV="1">
              <a:off x="5791305" y="3369413"/>
              <a:ext cx="113118" cy="103461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B3711B4-5A18-455C-B553-28F5D39690F8}"/>
                </a:ext>
              </a:extLst>
            </p:cNvPr>
            <p:cNvSpPr/>
            <p:nvPr/>
          </p:nvSpPr>
          <p:spPr>
            <a:xfrm rot="5400000" flipV="1">
              <a:off x="6384866" y="3115910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854C1D1-C8EA-4DD3-AFA3-3839E4D76507}"/>
                </a:ext>
              </a:extLst>
            </p:cNvPr>
            <p:cNvSpPr/>
            <p:nvPr/>
          </p:nvSpPr>
          <p:spPr>
            <a:xfrm rot="5400000" flipV="1">
              <a:off x="7067486" y="4026433"/>
              <a:ext cx="62964" cy="45719"/>
            </a:xfrm>
            <a:prstGeom prst="ellipse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D440C71-A450-4431-9199-70D45A39F713}"/>
                </a:ext>
              </a:extLst>
            </p:cNvPr>
            <p:cNvSpPr/>
            <p:nvPr/>
          </p:nvSpPr>
          <p:spPr>
            <a:xfrm rot="5400000" flipV="1">
              <a:off x="6314485" y="4186230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B99F8A-C2BA-4433-AF28-65FA9CC5331A}"/>
                </a:ext>
              </a:extLst>
            </p:cNvPr>
            <p:cNvSpPr/>
            <p:nvPr/>
          </p:nvSpPr>
          <p:spPr>
            <a:xfrm rot="5400000" flipV="1">
              <a:off x="5966426" y="4341383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7A02A69-44BF-469F-A211-0A080173D189}"/>
                </a:ext>
              </a:extLst>
            </p:cNvPr>
            <p:cNvSpPr/>
            <p:nvPr/>
          </p:nvSpPr>
          <p:spPr>
            <a:xfrm rot="5400000" flipV="1">
              <a:off x="6923059" y="2297997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4119A74-60CC-4CC9-ACC2-47B40A5B7499}"/>
                </a:ext>
              </a:extLst>
            </p:cNvPr>
            <p:cNvSpPr/>
            <p:nvPr/>
          </p:nvSpPr>
          <p:spPr>
            <a:xfrm rot="5400000" flipV="1">
              <a:off x="6851765" y="3782148"/>
              <a:ext cx="242368" cy="226270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9F882FA-69E4-4DC8-A34C-82EF630CC4F5}"/>
                </a:ext>
              </a:extLst>
            </p:cNvPr>
            <p:cNvSpPr/>
            <p:nvPr/>
          </p:nvSpPr>
          <p:spPr>
            <a:xfrm rot="5400000" flipV="1">
              <a:off x="7257058" y="3318259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47C01-389D-40FD-99C0-3FEFD339DED6}"/>
                </a:ext>
              </a:extLst>
            </p:cNvPr>
            <p:cNvSpPr/>
            <p:nvPr/>
          </p:nvSpPr>
          <p:spPr>
            <a:xfrm rot="5400000" flipV="1">
              <a:off x="7164528" y="3863453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A62DEA-6D33-4685-8511-FD02B71B9E48}"/>
                </a:ext>
              </a:extLst>
            </p:cNvPr>
            <p:cNvSpPr/>
            <p:nvPr/>
          </p:nvSpPr>
          <p:spPr>
            <a:xfrm rot="5400000" flipV="1">
              <a:off x="5486406" y="4113804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F982EDC-EB04-46DE-A074-ED49264C8694}"/>
                </a:ext>
              </a:extLst>
            </p:cNvPr>
            <p:cNvSpPr/>
            <p:nvPr/>
          </p:nvSpPr>
          <p:spPr>
            <a:xfrm rot="5042163" flipV="1">
              <a:off x="6888005" y="4427014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20C30A1-9C78-4468-BE74-5F039A212D16}"/>
                </a:ext>
              </a:extLst>
            </p:cNvPr>
            <p:cNvSpPr/>
            <p:nvPr/>
          </p:nvSpPr>
          <p:spPr>
            <a:xfrm rot="5042163" flipV="1">
              <a:off x="5955473" y="2171650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2E1843-5B24-4CEC-AFCA-9549B4D8D9FA}"/>
                </a:ext>
              </a:extLst>
            </p:cNvPr>
            <p:cNvSpPr/>
            <p:nvPr/>
          </p:nvSpPr>
          <p:spPr>
            <a:xfrm rot="5042163" flipV="1">
              <a:off x="6666689" y="2141786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123C06-07EA-490F-8E21-55803B66D8EF}"/>
                </a:ext>
              </a:extLst>
            </p:cNvPr>
            <p:cNvSpPr/>
            <p:nvPr/>
          </p:nvSpPr>
          <p:spPr>
            <a:xfrm rot="5042163" flipV="1">
              <a:off x="7518493" y="3347719"/>
              <a:ext cx="47507" cy="55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792B0-9FE5-4518-95B0-9836998FD30F}"/>
                </a:ext>
              </a:extLst>
            </p:cNvPr>
            <p:cNvSpPr/>
            <p:nvPr/>
          </p:nvSpPr>
          <p:spPr>
            <a:xfrm rot="5400000" flipV="1">
              <a:off x="6435381" y="450397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4F20B73-15CE-4838-AAAC-4B2EF549A6B2}"/>
                </a:ext>
              </a:extLst>
            </p:cNvPr>
            <p:cNvSpPr/>
            <p:nvPr/>
          </p:nvSpPr>
          <p:spPr>
            <a:xfrm rot="5400000" flipV="1">
              <a:off x="6990444" y="4295472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8849AE3-436C-4FD8-816B-2608843A59F0}"/>
                </a:ext>
              </a:extLst>
            </p:cNvPr>
            <p:cNvSpPr/>
            <p:nvPr/>
          </p:nvSpPr>
          <p:spPr>
            <a:xfrm rot="5400000" flipV="1">
              <a:off x="7410470" y="3576669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7D2FC02-F078-4C2A-8A93-7F3FB5EEC9A3}"/>
                </a:ext>
              </a:extLst>
            </p:cNvPr>
            <p:cNvSpPr/>
            <p:nvPr/>
          </p:nvSpPr>
          <p:spPr>
            <a:xfrm rot="5400000" flipV="1">
              <a:off x="7238826" y="2823824"/>
              <a:ext cx="99782" cy="94261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631BB87-BAA7-4145-8FAF-AC9396B827E2}"/>
                </a:ext>
              </a:extLst>
            </p:cNvPr>
            <p:cNvSpPr/>
            <p:nvPr/>
          </p:nvSpPr>
          <p:spPr>
            <a:xfrm rot="5400000" flipV="1">
              <a:off x="5635786" y="4273139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35BE9D8-A810-44AA-8D2A-6DE8A72777A5}"/>
                </a:ext>
              </a:extLst>
            </p:cNvPr>
            <p:cNvSpPr/>
            <p:nvPr/>
          </p:nvSpPr>
          <p:spPr>
            <a:xfrm rot="5400000" flipV="1">
              <a:off x="5158833" y="3811266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DA8E6F-C7FA-46D3-8F60-465485FA80C4}"/>
                </a:ext>
              </a:extLst>
            </p:cNvPr>
            <p:cNvSpPr/>
            <p:nvPr/>
          </p:nvSpPr>
          <p:spPr>
            <a:xfrm rot="5400000" flipV="1">
              <a:off x="6459592" y="3380024"/>
              <a:ext cx="174600" cy="166619"/>
            </a:xfrm>
            <a:prstGeom prst="ellipse">
              <a:avLst/>
            </a:prstGeom>
            <a:solidFill>
              <a:srgbClr val="40BFB8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3A66F22-F469-4210-9923-5D33AC3C46CB}"/>
                </a:ext>
              </a:extLst>
            </p:cNvPr>
            <p:cNvSpPr/>
            <p:nvPr/>
          </p:nvSpPr>
          <p:spPr>
            <a:xfrm rot="5400000" flipV="1">
              <a:off x="5963894" y="3491890"/>
              <a:ext cx="154117" cy="166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F0067AF-40B5-486C-A2CB-56D3CE8B404F}"/>
                </a:ext>
              </a:extLst>
            </p:cNvPr>
            <p:cNvSpPr/>
            <p:nvPr/>
          </p:nvSpPr>
          <p:spPr>
            <a:xfrm rot="5400000" flipV="1">
              <a:off x="6587133" y="3043266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660AEB8-D2CE-4B74-8297-44BF293D4843}"/>
                </a:ext>
              </a:extLst>
            </p:cNvPr>
            <p:cNvSpPr/>
            <p:nvPr/>
          </p:nvSpPr>
          <p:spPr>
            <a:xfrm rot="5400000" flipV="1">
              <a:off x="6431694" y="4294738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2BF635B-0C51-4209-805F-A22D90D34FE9}"/>
                </a:ext>
              </a:extLst>
            </p:cNvPr>
            <p:cNvSpPr/>
            <p:nvPr/>
          </p:nvSpPr>
          <p:spPr>
            <a:xfrm rot="5400000" flipV="1">
              <a:off x="5364820" y="2440204"/>
              <a:ext cx="119065" cy="111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50915E9-D2D8-4740-BB97-AB9C8ACDD64C}"/>
              </a:ext>
            </a:extLst>
          </p:cNvPr>
          <p:cNvGrpSpPr/>
          <p:nvPr/>
        </p:nvGrpSpPr>
        <p:grpSpPr>
          <a:xfrm>
            <a:off x="726183" y="5203740"/>
            <a:ext cx="1219419" cy="1273852"/>
            <a:chOff x="1356092" y="324909"/>
            <a:chExt cx="4130308" cy="518675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7CD6D21-D68E-4472-9AF3-757023B644B1}"/>
                </a:ext>
              </a:extLst>
            </p:cNvPr>
            <p:cNvGrpSpPr/>
            <p:nvPr/>
          </p:nvGrpSpPr>
          <p:grpSpPr>
            <a:xfrm>
              <a:off x="1356092" y="3727640"/>
              <a:ext cx="4130308" cy="1784020"/>
              <a:chOff x="1442720" y="2230159"/>
              <a:chExt cx="3764874" cy="1784020"/>
            </a:xfrm>
          </p:grpSpPr>
          <p:sp>
            <p:nvSpPr>
              <p:cNvPr id="88" name="L 도형 87">
                <a:extLst>
                  <a:ext uri="{FF2B5EF4-FFF2-40B4-BE49-F238E27FC236}">
                    <a16:creationId xmlns:a16="http://schemas.microsoft.com/office/drawing/2014/main" id="{669B5F52-2E35-47A1-A60F-587AAE78DB69}"/>
                  </a:ext>
                </a:extLst>
              </p:cNvPr>
              <p:cNvSpPr/>
              <p:nvPr/>
            </p:nvSpPr>
            <p:spPr>
              <a:xfrm>
                <a:off x="1442720" y="2230159"/>
                <a:ext cx="1945372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/>
              </a:p>
            </p:txBody>
          </p:sp>
          <p:sp>
            <p:nvSpPr>
              <p:cNvPr id="90" name="L 도형 89">
                <a:extLst>
                  <a:ext uri="{FF2B5EF4-FFF2-40B4-BE49-F238E27FC236}">
                    <a16:creationId xmlns:a16="http://schemas.microsoft.com/office/drawing/2014/main" id="{46603446-C576-4708-B3AA-C9CDB742D697}"/>
                  </a:ext>
                </a:extLst>
              </p:cNvPr>
              <p:cNvSpPr/>
              <p:nvPr/>
            </p:nvSpPr>
            <p:spPr>
              <a:xfrm flipH="1">
                <a:off x="3262221" y="2230603"/>
                <a:ext cx="1945373" cy="1783576"/>
              </a:xfrm>
              <a:prstGeom prst="corner">
                <a:avLst>
                  <a:gd name="adj1" fmla="val 25175"/>
                  <a:gd name="adj2" fmla="val 28953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79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181BA28-6E03-4BCA-9DAF-80DE9927EA8E}"/>
                </a:ext>
              </a:extLst>
            </p:cNvPr>
            <p:cNvSpPr/>
            <p:nvPr/>
          </p:nvSpPr>
          <p:spPr>
            <a:xfrm>
              <a:off x="2354147" y="4226760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FEC65AB-7BF7-47E6-8DD0-C7D22E5EB836}"/>
                </a:ext>
              </a:extLst>
            </p:cNvPr>
            <p:cNvSpPr/>
            <p:nvPr/>
          </p:nvSpPr>
          <p:spPr>
            <a:xfrm rot="328997">
              <a:off x="2386716" y="3539494"/>
              <a:ext cx="2134198" cy="479763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88A8E3-2D3A-43E6-BCC0-32CE69FF909F}"/>
                </a:ext>
              </a:extLst>
            </p:cNvPr>
            <p:cNvSpPr/>
            <p:nvPr/>
          </p:nvSpPr>
          <p:spPr>
            <a:xfrm rot="3158369">
              <a:off x="3298450" y="1288245"/>
              <a:ext cx="2419790" cy="493118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336C38-03CF-4E03-AE1D-CBFE792E8D45}"/>
                </a:ext>
              </a:extLst>
            </p:cNvPr>
            <p:cNvSpPr/>
            <p:nvPr/>
          </p:nvSpPr>
          <p:spPr>
            <a:xfrm rot="1902188">
              <a:off x="2833159" y="2031149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8C0CFF1-5F2D-4EB3-B6AE-2B002A8B5F66}"/>
                </a:ext>
              </a:extLst>
            </p:cNvPr>
            <p:cNvSpPr/>
            <p:nvPr/>
          </p:nvSpPr>
          <p:spPr>
            <a:xfrm rot="966208">
              <a:off x="2514978" y="2803177"/>
              <a:ext cx="2134198" cy="479762"/>
            </a:xfrm>
            <a:prstGeom prst="rect">
              <a:avLst/>
            </a:prstGeom>
            <a:solidFill>
              <a:srgbClr val="40B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CC80FB6-1607-42BC-B378-191BE896D997}"/>
              </a:ext>
            </a:extLst>
          </p:cNvPr>
          <p:cNvSpPr txBox="1"/>
          <p:nvPr/>
        </p:nvSpPr>
        <p:spPr>
          <a:xfrm>
            <a:off x="732994" y="719416"/>
            <a:ext cx="337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예상되는 리스크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953075-0107-409A-8870-EFB8B8435030}"/>
              </a:ext>
            </a:extLst>
          </p:cNvPr>
          <p:cNvSpPr txBox="1"/>
          <p:nvPr/>
        </p:nvSpPr>
        <p:spPr>
          <a:xfrm>
            <a:off x="726183" y="3525254"/>
            <a:ext cx="3380858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개인화 추천 서비스는 긍정적인 변화를 추구합니다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그러나 안타깝게도 서비스의 부정적인 단면도 예상해 볼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사용자는 걸러진 정보만을 접하게 되어 사용자의 선택을 제한할 수 있는 필터 버블 현상이 일어날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8ECEFD-22B8-4D2A-AAC3-B3360959551B}"/>
              </a:ext>
            </a:extLst>
          </p:cNvPr>
          <p:cNvSpPr txBox="1"/>
          <p:nvPr/>
        </p:nvSpPr>
        <p:spPr>
          <a:xfrm>
            <a:off x="2146373" y="2007608"/>
            <a:ext cx="3296422" cy="103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사용자는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아이템들이 </a:t>
            </a:r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계속 제시됨에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따라 새로운 것이 없다고 느끼게 되고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,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서비스에 대한 피로도가 쌓이게 </a:t>
            </a:r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됩니다</a:t>
            </a:r>
            <a:r>
              <a:rPr lang="en-US" altLang="ko-KR" sz="1228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추천 피로도로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인해 추천이 지루해지고</a:t>
            </a:r>
            <a:r>
              <a:rPr lang="en-US" altLang="ko-KR" sz="1228">
                <a:latin typeface="배달의민족 한나체"/>
                <a:ea typeface="-윤고딕320" panose="02030504000101010101" pitchFamily="18" charset="-127"/>
              </a:rPr>
              <a:t>,  </a:t>
            </a:r>
            <a:r>
              <a:rPr lang="ko-KR" altLang="en-US" sz="1228">
                <a:latin typeface="배달의민족 한나체"/>
                <a:ea typeface="-윤고딕320" panose="02030504000101010101" pitchFamily="18" charset="-127"/>
              </a:rPr>
              <a:t>서비스 </a:t>
            </a:r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이용의 선호도가 떨어질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AD019D-FDEE-4B39-AB57-7D2CD2F2CB50}"/>
              </a:ext>
            </a:extLst>
          </p:cNvPr>
          <p:cNvSpPr txBox="1"/>
          <p:nvPr/>
        </p:nvSpPr>
        <p:spPr>
          <a:xfrm>
            <a:off x="2178339" y="5554736"/>
            <a:ext cx="3412040" cy="122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마지막으로 개인화 추천 서비스의 알고리즘을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통해 사용자는 주문 내역과 취향에 맞게 전형화 된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추천 모델을 갖게 됩니다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 </a:t>
            </a: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비슷한 추천들을 계속 받으면서 사용자는 </a:t>
            </a:r>
            <a:endParaRPr lang="en-US" altLang="ko-KR" sz="1228" dirty="0">
              <a:latin typeface="배달의민족 한나체"/>
              <a:ea typeface="-윤고딕320" panose="02030504000101010101" pitchFamily="18" charset="-127"/>
            </a:endParaRPr>
          </a:p>
          <a:p>
            <a:r>
              <a:rPr lang="ko-KR" altLang="en-US" sz="1228" dirty="0">
                <a:latin typeface="배달의민족 한나체"/>
                <a:ea typeface="-윤고딕320" panose="02030504000101010101" pitchFamily="18" charset="-127"/>
              </a:rPr>
              <a:t>취향의 자기강화 현상을 겪게 될 수 있습니다</a:t>
            </a:r>
            <a:r>
              <a:rPr lang="en-US" altLang="ko-KR" sz="1228" dirty="0">
                <a:latin typeface="배달의민족 한나체"/>
                <a:ea typeface="-윤고딕320" panose="02030504000101010101" pitchFamily="18" charset="-127"/>
              </a:rPr>
              <a:t>.</a:t>
            </a:r>
          </a:p>
          <a:p>
            <a:endParaRPr lang="ko-KR" altLang="en-US" sz="1228" dirty="0">
              <a:latin typeface="배달의민족 한나체"/>
              <a:ea typeface="-윤고딕320" panose="02030504000101010101" pitchFamily="18" charset="-127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C674144-91F0-4588-9331-C30A61F4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826"/>
          <a:stretch/>
        </p:blipFill>
        <p:spPr>
          <a:xfrm>
            <a:off x="-4620" y="769208"/>
            <a:ext cx="267033" cy="98331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F10B345-0E9C-4034-B7A8-7D324EC665C7}"/>
              </a:ext>
            </a:extLst>
          </p:cNvPr>
          <p:cNvSpPr txBox="1"/>
          <p:nvPr/>
        </p:nvSpPr>
        <p:spPr>
          <a:xfrm>
            <a:off x="732994" y="1142492"/>
            <a:ext cx="3151365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일을 진행함에 따라 </a:t>
            </a:r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다양한 리스크가 발생하게 됩니다</a:t>
            </a:r>
            <a: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244E16-23E0-4045-962C-AA8B4FB92FD7}"/>
              </a:ext>
            </a:extLst>
          </p:cNvPr>
          <p:cNvSpPr txBox="1"/>
          <p:nvPr/>
        </p:nvSpPr>
        <p:spPr>
          <a:xfrm>
            <a:off x="732994" y="3207115"/>
            <a:ext cx="1321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필터버블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F2CE5E-F9E0-4AD3-BBDC-4352A3687959}"/>
              </a:ext>
            </a:extLst>
          </p:cNvPr>
          <p:cNvSpPr txBox="1"/>
          <p:nvPr/>
        </p:nvSpPr>
        <p:spPr>
          <a:xfrm>
            <a:off x="726183" y="2005362"/>
            <a:ext cx="144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추천피로도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A1282B-6E9E-4B56-85D2-7D562CEFD408}"/>
              </a:ext>
            </a:extLst>
          </p:cNvPr>
          <p:cNvSpPr txBox="1"/>
          <p:nvPr/>
        </p:nvSpPr>
        <p:spPr>
          <a:xfrm>
            <a:off x="2178339" y="5201484"/>
            <a:ext cx="128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자기강화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6CBB8E-9671-4FC3-9418-F2E1BE5D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71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58718B-E41A-4C36-93B7-8DDFA320BF94}"/>
              </a:ext>
            </a:extLst>
          </p:cNvPr>
          <p:cNvSpPr txBox="1"/>
          <p:nvPr/>
        </p:nvSpPr>
        <p:spPr>
          <a:xfrm>
            <a:off x="5525496" y="447002"/>
            <a:ext cx="498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너에게 데이터를 </a:t>
            </a:r>
            <a:endParaRPr lang="en-US" altLang="ko-KR" sz="36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36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보낸다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1A3E9-E841-443F-A387-ED00F1A7C59C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Free store icon png vector">
            <a:extLst>
              <a:ext uri="{FF2B5EF4-FFF2-40B4-BE49-F238E27FC236}">
                <a16:creationId xmlns:a16="http://schemas.microsoft.com/office/drawing/2014/main" id="{D288AF6B-B294-42A2-84BA-BEFE611A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1" y="4881090"/>
            <a:ext cx="703579" cy="7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B4A6BA-9078-48E6-B053-78DFCC006333}"/>
              </a:ext>
            </a:extLst>
          </p:cNvPr>
          <p:cNvSpPr txBox="1"/>
          <p:nvPr/>
        </p:nvSpPr>
        <p:spPr>
          <a:xfrm>
            <a:off x="1570301" y="5053819"/>
            <a:ext cx="2315732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2" name="Picture 8" descr="Man icon male human symbol Royalty Free Vector Image">
            <a:extLst>
              <a:ext uri="{FF2B5EF4-FFF2-40B4-BE49-F238E27FC236}">
                <a16:creationId xmlns:a16="http://schemas.microsoft.com/office/drawing/2014/main" id="{1D26A9FB-4984-4A7D-8E96-2A13DC4E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 bwMode="auto">
          <a:xfrm>
            <a:off x="5997639" y="4529842"/>
            <a:ext cx="381266" cy="5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AC92D4-57AF-4B5E-98D9-CA0BF02BF7C8}"/>
              </a:ext>
            </a:extLst>
          </p:cNvPr>
          <p:cNvSpPr txBox="1"/>
          <p:nvPr/>
        </p:nvSpPr>
        <p:spPr>
          <a:xfrm>
            <a:off x="6545755" y="4599827"/>
            <a:ext cx="269458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데이터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F114B9-B84E-47C7-BECC-153C4BF23EC6}"/>
              </a:ext>
            </a:extLst>
          </p:cNvPr>
          <p:cNvCxnSpPr>
            <a:cxnSpLocks/>
          </p:cNvCxnSpPr>
          <p:nvPr/>
        </p:nvCxnSpPr>
        <p:spPr>
          <a:xfrm>
            <a:off x="5345907" y="4178461"/>
            <a:ext cx="0" cy="31016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FF8FF5-883D-4FBE-8FAF-C98660C42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9" b="9662"/>
          <a:stretch/>
        </p:blipFill>
        <p:spPr>
          <a:xfrm>
            <a:off x="-1" y="-6"/>
            <a:ext cx="10691813" cy="3735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BE524D-8D9C-41C0-9DAC-639CF70C7049}"/>
              </a:ext>
            </a:extLst>
          </p:cNvPr>
          <p:cNvSpPr txBox="1"/>
          <p:nvPr/>
        </p:nvSpPr>
        <p:spPr>
          <a:xfrm>
            <a:off x="387577" y="453969"/>
            <a:ext cx="6278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너는 우리에게 </a:t>
            </a:r>
            <a:endParaRPr lang="en-US" altLang="ko-KR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보내고 싶다 </a:t>
            </a:r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B89A33-36E2-45CB-8090-2D4FD1E113CA}"/>
              </a:ext>
            </a:extLst>
          </p:cNvPr>
          <p:cNvGrpSpPr/>
          <p:nvPr/>
        </p:nvGrpSpPr>
        <p:grpSpPr>
          <a:xfrm>
            <a:off x="5731669" y="6292153"/>
            <a:ext cx="4428215" cy="1051742"/>
            <a:chOff x="579073" y="4797161"/>
            <a:chExt cx="4428215" cy="1051742"/>
          </a:xfrm>
        </p:grpSpPr>
        <p:pic>
          <p:nvPicPr>
            <p:cNvPr id="1034" name="Picture 10" descr="Passage time Royalty Free Vector Image - VectorStock">
              <a:extLst>
                <a:ext uri="{FF2B5EF4-FFF2-40B4-BE49-F238E27FC236}">
                  <a16:creationId xmlns:a16="http://schemas.microsoft.com/office/drawing/2014/main" id="{EF5D0749-28BA-476A-A272-636C0E724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5" t="7974" b="13464"/>
            <a:stretch/>
          </p:blipFill>
          <p:spPr bwMode="auto">
            <a:xfrm>
              <a:off x="794332" y="4797161"/>
              <a:ext cx="477665" cy="42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55A128-5711-4FD5-B06C-361F576A508D}"/>
                </a:ext>
              </a:extLst>
            </p:cNvPr>
            <p:cNvSpPr txBox="1"/>
            <p:nvPr/>
          </p:nvSpPr>
          <p:spPr>
            <a:xfrm>
              <a:off x="1393159" y="4807756"/>
              <a:ext cx="2292952" cy="35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79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코로나 이후 현재까지</a:t>
              </a:r>
              <a:endParaRPr lang="en-US" altLang="ko-KR" sz="1579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096C9-ABCC-4B6F-A63E-77CA838B367A}"/>
                </a:ext>
              </a:extLst>
            </p:cNvPr>
            <p:cNvSpPr txBox="1"/>
            <p:nvPr/>
          </p:nvSpPr>
          <p:spPr>
            <a:xfrm>
              <a:off x="579073" y="5448793"/>
              <a:ext cx="44282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코로나로 베달 시장이 크게 변했습니다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  <a:r>
                <a:rPr lang="ko-KR" altLang="en-US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그래서 저희는 코로나 이후부터 현재까지의 데이터를 원합니다</a:t>
              </a:r>
              <a:r>
                <a:rPr lang="en-US" altLang="ko-KR" sz="10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 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5CD9209-A450-4094-B832-7FA71456B151}"/>
              </a:ext>
            </a:extLst>
          </p:cNvPr>
          <p:cNvSpPr txBox="1"/>
          <p:nvPr/>
        </p:nvSpPr>
        <p:spPr>
          <a:xfrm>
            <a:off x="652635" y="5721707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별 리뷰 데이터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메뉴가 표시되어 있는 리뷰데이터가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데이터는 메뉴별 속성값을 찾는데 사용할 것입니다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302E25-B5D7-4FD7-AD67-CC3B59E49404}"/>
              </a:ext>
            </a:extLst>
          </p:cNvPr>
          <p:cNvSpPr txBox="1"/>
          <p:nvPr/>
        </p:nvSpPr>
        <p:spPr>
          <a:xfrm>
            <a:off x="648501" y="6515033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가게 영업 정보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현재 가게가 영업 중인지 확인을 위해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추천되는 가게가 영업을 하지 않고 있으면 큰일이잖아요</a:t>
            </a: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B2DE-4C00-4E64-AE6C-7A6DA2C0E221}"/>
              </a:ext>
            </a:extLst>
          </p:cNvPr>
          <p:cNvSpPr txBox="1"/>
          <p:nvPr/>
        </p:nvSpPr>
        <p:spPr>
          <a:xfrm>
            <a:off x="5731669" y="5348506"/>
            <a:ext cx="44282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별 주문 내역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패턴 분석을 위해 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VIP(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귀한분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이상의 데이터가 필요합니다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내역에는 가게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메뉴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주문 일시가 들어있어야 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30228-44FD-4E87-ABB6-F12B7C54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67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528C0A-8B0F-4EAD-91F3-25B8253E89E0}"/>
              </a:ext>
            </a:extLst>
          </p:cNvPr>
          <p:cNvSpPr txBox="1"/>
          <p:nvPr/>
        </p:nvSpPr>
        <p:spPr>
          <a:xfrm>
            <a:off x="5548054" y="1121602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좋은 음식을 먹고 싶은 곳에서 먹게 해준 여러분들에게 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좋아하는 음식을 먹고 싶은 곳에서 먹게 해주겠습니다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4F1CD-AE9A-4FEA-8D25-4451014F1BA4}"/>
              </a:ext>
            </a:extLst>
          </p:cNvPr>
          <p:cNvSpPr txBox="1"/>
          <p:nvPr/>
        </p:nvSpPr>
        <p:spPr>
          <a:xfrm>
            <a:off x="2709339" y="5924141"/>
            <a:ext cx="7928665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 모델의 테스트 타겟은 바로 여러분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 </a:t>
            </a:r>
            <a:r>
              <a:rPr lang="ko-KR" altLang="en-US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입니다</a:t>
            </a:r>
            <a:r>
              <a:rPr lang="en-US" altLang="ko-KR" sz="3157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  <p:pic>
        <p:nvPicPr>
          <p:cNvPr id="15" name="Picture 12" descr="Location Vector Art, Icons, and Graphics for Free Download">
            <a:extLst>
              <a:ext uri="{FF2B5EF4-FFF2-40B4-BE49-F238E27FC236}">
                <a16:creationId xmlns:a16="http://schemas.microsoft.com/office/drawing/2014/main" id="{05E1D476-0748-4518-87AD-3E77A6CCB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5401" r="19883" b="6836"/>
          <a:stretch/>
        </p:blipFill>
        <p:spPr bwMode="auto">
          <a:xfrm>
            <a:off x="631364" y="729937"/>
            <a:ext cx="332755" cy="4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899084-E4F8-4FAB-BEEB-E71745AB4B3B}"/>
              </a:ext>
            </a:extLst>
          </p:cNvPr>
          <p:cNvSpPr txBox="1"/>
          <p:nvPr/>
        </p:nvSpPr>
        <p:spPr>
          <a:xfrm>
            <a:off x="1112742" y="750677"/>
            <a:ext cx="4053631" cy="35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서울특별시 송파구 방이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 위례성대로 </a:t>
            </a:r>
            <a:r>
              <a:rPr lang="en-US" altLang="ko-KR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ko-KR" altLang="en-US" sz="1579">
                <a:solidFill>
                  <a:sysClr val="windowText" lastClr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주변</a:t>
            </a:r>
            <a:endParaRPr lang="en-US" altLang="ko-KR" sz="1579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98DE6-A161-45A1-AD1B-147BBBE35393}"/>
              </a:ext>
            </a:extLst>
          </p:cNvPr>
          <p:cNvSpPr txBox="1"/>
          <p:nvPr/>
        </p:nvSpPr>
        <p:spPr>
          <a:xfrm>
            <a:off x="387578" y="4123593"/>
            <a:ext cx="52771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우리는 이런 데이터가 필요합니다</a:t>
            </a:r>
            <a:endParaRPr lang="en-US" altLang="ko-KR" sz="240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C9FCD-DEBD-4B49-A840-84D5D751A8EE}"/>
              </a:ext>
            </a:extLst>
          </p:cNvPr>
          <p:cNvSpPr txBox="1"/>
          <p:nvPr/>
        </p:nvSpPr>
        <p:spPr>
          <a:xfrm>
            <a:off x="631364" y="1491177"/>
            <a:ext cx="442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저희는 테스트 기준 위치를 우아한 형제들 본사 위치로 잡았습니다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이 모델의 테스트 타켓은 바로 여러분입니다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A6A3A7-D6EF-4898-A8B5-2031B7A4CD23}"/>
              </a:ext>
            </a:extLst>
          </p:cNvPr>
          <p:cNvCxnSpPr>
            <a:cxnSpLocks/>
          </p:cNvCxnSpPr>
          <p:nvPr/>
        </p:nvCxnSpPr>
        <p:spPr>
          <a:xfrm flipH="1">
            <a:off x="5345907" y="199304"/>
            <a:ext cx="1" cy="265927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FA64B9D-1DF4-477F-BF5C-AB371A646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6"/>
          <a:stretch/>
        </p:blipFill>
        <p:spPr>
          <a:xfrm>
            <a:off x="0" y="3150778"/>
            <a:ext cx="10691813" cy="44095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7FC60C-8AED-42D5-8D2C-9C4F58B9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E4F9C-3F52-4992-95B6-93760E51FA96}"/>
              </a:ext>
            </a:extLst>
          </p:cNvPr>
          <p:cNvSpPr txBox="1"/>
          <p:nvPr/>
        </p:nvSpPr>
        <p:spPr>
          <a:xfrm>
            <a:off x="5572438" y="2527877"/>
            <a:ext cx="44282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읽어주셔서 감사합니다</a:t>
            </a:r>
            <a:r>
              <a:rPr lang="en-US" altLang="ko-KR" sz="100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85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86898866-51A9-42ED-B1C2-6D275B324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1" b="6063"/>
          <a:stretch/>
        </p:blipFill>
        <p:spPr bwMode="auto">
          <a:xfrm>
            <a:off x="8436763" y="-2898019"/>
            <a:ext cx="4507425" cy="25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AD1E8-A33F-40A0-ACEA-7E2E6BFA9BE1}"/>
              </a:ext>
            </a:extLst>
          </p:cNvPr>
          <p:cNvSpPr txBox="1"/>
          <p:nvPr/>
        </p:nvSpPr>
        <p:spPr>
          <a:xfrm>
            <a:off x="3233687" y="703524"/>
            <a:ext cx="4224437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이렇게까지 한 사람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806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 밖에 없을 </a:t>
            </a:r>
            <a:r>
              <a:rPr lang="ko-KR" altLang="en-US" sz="2806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껄</a:t>
            </a:r>
            <a:endParaRPr lang="en-US" altLang="ko-KR" sz="2806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8AC42-C1A5-472E-B798-94B694F0D711}"/>
              </a:ext>
            </a:extLst>
          </p:cNvPr>
          <p:cNvSpPr txBox="1"/>
          <p:nvPr/>
        </p:nvSpPr>
        <p:spPr>
          <a:xfrm>
            <a:off x="7676650" y="-836065"/>
            <a:ext cx="422443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 이상한 사람 아닙니다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저희는 이런 사람입니다</a:t>
            </a:r>
            <a:r>
              <a:rPr lang="en-US" altLang="ko-KR" sz="210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713F8-E35D-4F58-A961-C5965564F360}"/>
              </a:ext>
            </a:extLst>
          </p:cNvPr>
          <p:cNvSpPr txBox="1"/>
          <p:nvPr/>
        </p:nvSpPr>
        <p:spPr>
          <a:xfrm>
            <a:off x="-3321402" y="-4385324"/>
            <a:ext cx="2914774" cy="392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전성호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김차헌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문호준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1579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754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이승희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  <a:p>
            <a:endParaRPr lang="en-US" altLang="ko-KR" sz="1579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754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이아리</a:t>
            </a:r>
            <a:r>
              <a:rPr lang="en-US" altLang="ko-KR" sz="1754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</a:p>
          <a:p>
            <a:r>
              <a:rPr lang="ko-KR" altLang="en-US" sz="1403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삶은아리처럼</a:t>
            </a:r>
            <a:endParaRPr lang="ko-KR" altLang="en-US" sz="1403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D76934-5229-46EF-8F23-25CB98196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688" y1="41641" x2="42813" y2="53281"/>
                        <a14:foregroundMark x1="42813" y1="53281" x2="49609" y2="59844"/>
                        <a14:foregroundMark x1="49609" y1="59844" x2="58125" y2="64063"/>
                        <a14:foregroundMark x1="58125" y1="64063" x2="63750" y2="47578"/>
                        <a14:foregroundMark x1="63750" y1="47578" x2="58047" y2="41719"/>
                        <a14:foregroundMark x1="58047" y1="41719" x2="52266" y2="42891"/>
                        <a14:foregroundMark x1="37300" y1="33342" x2="35313" y2="45156"/>
                        <a14:foregroundMark x1="38125" y1="28438" x2="37468" y2="32342"/>
                        <a14:foregroundMark x1="35313" y1="45156" x2="42266" y2="45625"/>
                        <a14:foregroundMark x1="42266" y1="45625" x2="42734" y2="32031"/>
                        <a14:foregroundMark x1="42734" y1="32031" x2="37891" y2="29141"/>
                        <a14:foregroundMark x1="54844" y1="27266" x2="54844" y2="34375"/>
                        <a14:foregroundMark x1="54844" y1="34375" x2="54609" y2="27578"/>
                        <a14:foregroundMark x1="63359" y1="51016" x2="55625" y2="42266"/>
                        <a14:foregroundMark x1="55625" y1="42266" x2="49531" y2="47734"/>
                        <a14:foregroundMark x1="49531" y1="47734" x2="55937" y2="51875"/>
                        <a14:foregroundMark x1="55937" y1="51875" x2="63047" y2="48281"/>
                        <a14:foregroundMark x1="63047" y1="48281" x2="63047" y2="48281"/>
                        <a14:foregroundMark x1="74688" y1="57109" x2="72344" y2="63906"/>
                        <a14:foregroundMark x1="72344" y1="63906" x2="74531" y2="58359"/>
                        <a14:foregroundMark x1="63281" y1="58984" x2="64844" y2="67656"/>
                        <a14:foregroundMark x1="64844" y1="67656" x2="57500" y2="68438"/>
                        <a14:foregroundMark x1="57500" y1="68438" x2="57969" y2="60625"/>
                        <a14:foregroundMark x1="57969" y1="60625" x2="63594" y2="61016"/>
                        <a14:backgroundMark x1="42500" y1="15000" x2="37813" y2="21172"/>
                        <a14:backgroundMark x1="37813" y1="21172" x2="32734" y2="39766"/>
                        <a14:backgroundMark x1="32734" y1="39766" x2="24063" y2="47813"/>
                        <a14:backgroundMark x1="24063" y1="47813" x2="9141" y2="42266"/>
                        <a14:backgroundMark x1="9141" y1="42266" x2="11094" y2="19375"/>
                        <a14:backgroundMark x1="11094" y1="19375" x2="18984" y2="8828"/>
                        <a14:backgroundMark x1="18984" y1="8828" x2="37500" y2="9219"/>
                        <a14:backgroundMark x1="37500" y1="9219" x2="41797" y2="14844"/>
                        <a14:backgroundMark x1="41797" y1="14844" x2="41484" y2="15547"/>
                        <a14:backgroundMark x1="29922" y1="51406" x2="28047" y2="67500"/>
                        <a14:backgroundMark x1="28047" y1="67500" x2="33828" y2="72266"/>
                        <a14:backgroundMark x1="33828" y1="72266" x2="25859" y2="74141"/>
                        <a14:backgroundMark x1="25859" y1="74141" x2="15937" y2="68984"/>
                        <a14:backgroundMark x1="15937" y1="68984" x2="17734" y2="57656"/>
                        <a14:backgroundMark x1="17734" y1="57656" x2="23438" y2="50781"/>
                        <a14:backgroundMark x1="23438" y1="50781" x2="29297" y2="52578"/>
                        <a14:backgroundMark x1="56406" y1="26719" x2="56250" y2="34609"/>
                        <a14:backgroundMark x1="56250" y1="34609" x2="62266" y2="39141"/>
                        <a14:backgroundMark x1="62266" y1="39141" x2="65547" y2="31719"/>
                        <a14:backgroundMark x1="65547" y1="31719" x2="62109" y2="25234"/>
                        <a14:backgroundMark x1="62109" y1="25234" x2="57109" y2="28594"/>
                        <a14:backgroundMark x1="36953" y1="31719" x2="34141" y2="40469"/>
                        <a14:backgroundMark x1="34141" y1="40469" x2="34453" y2="32188"/>
                        <a14:backgroundMark x1="34453" y1="32188" x2="36406" y2="34063"/>
                      </a14:backgroundRemoval>
                    </a14:imgEffect>
                  </a14:imgLayer>
                </a14:imgProps>
              </a:ext>
            </a:extLst>
          </a:blip>
          <a:srcRect l="27283" t="11235" r="23829" b="28395"/>
          <a:stretch/>
        </p:blipFill>
        <p:spPr>
          <a:xfrm>
            <a:off x="2455288" y="5062579"/>
            <a:ext cx="2070182" cy="2556361"/>
          </a:xfrm>
          <a:prstGeom prst="rect">
            <a:avLst/>
          </a:prstGeom>
        </p:spPr>
      </p:pic>
      <p:pic>
        <p:nvPicPr>
          <p:cNvPr id="8" name="그림 7" descr="산, 실외, 자연, 바위이(가) 표시된 사진&#10;&#10;자동 생성된 설명">
            <a:extLst>
              <a:ext uri="{FF2B5EF4-FFF2-40B4-BE49-F238E27FC236}">
                <a16:creationId xmlns:a16="http://schemas.microsoft.com/office/drawing/2014/main" id="{F3825C37-1D0F-44DB-8C22-25E109BDEF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6" b="99677" l="9976" r="89984">
                        <a14:foregroundMark x1="51131" y1="60945" x2="50767" y2="53958"/>
                        <a14:foregroundMark x1="50767" y1="53958" x2="55372" y2="59895"/>
                        <a14:foregroundMark x1="52423" y1="53756" x2="49677" y2="56704"/>
                        <a14:foregroundMark x1="52625" y1="53352" x2="59733" y2="90953"/>
                        <a14:foregroundMark x1="59733" y1="90953" x2="58562" y2="99677"/>
                        <a14:foregroundMark x1="49475" y1="57795" x2="55291" y2="58199"/>
                        <a14:foregroundMark x1="54200" y1="52787" x2="54604" y2="57633"/>
                        <a14:foregroundMark x1="48910" y1="55129" x2="48788" y2="59451"/>
                        <a14:backgroundMark x1="47132" y1="23910" x2="18780" y2="75202"/>
                        <a14:backgroundMark x1="18780" y1="75202" x2="18134" y2="77666"/>
                        <a14:backgroundMark x1="69548" y1="52706" x2="76131" y2="89297"/>
                        <a14:backgroundMark x1="57068" y1="54200" x2="58643" y2="61753"/>
                        <a14:backgroundMark x1="58643" y1="61753" x2="66963" y2="73748"/>
                        <a14:backgroundMark x1="66963" y1="73748" x2="69750" y2="83562"/>
                        <a14:backgroundMark x1="69750" y1="83562" x2="69386" y2="69184"/>
                        <a14:backgroundMark x1="69386" y1="69184" x2="64701" y2="56300"/>
                        <a14:backgroundMark x1="47536" y1="52908" x2="46244" y2="61551"/>
                        <a14:backgroundMark x1="46244" y1="61551" x2="40347" y2="69467"/>
                        <a14:backgroundMark x1="40347" y1="69467" x2="38166" y2="83239"/>
                        <a14:backgroundMark x1="38166" y1="83239" x2="36632" y2="61874"/>
                        <a14:backgroundMark x1="36632" y1="61874" x2="39701" y2="53352"/>
                        <a14:backgroundMark x1="47132" y1="35541" x2="59410" y2="54200"/>
                        <a14:backgroundMark x1="43296" y1="21607" x2="99596" y2="55654"/>
                        <a14:backgroundMark x1="65953" y1="92286" x2="64701" y2="96931"/>
                        <a14:backgroundMark x1="47940" y1="62359" x2="46688" y2="64176"/>
                        <a14:backgroundMark x1="48344" y1="61793" x2="48344" y2="63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6" t="49958" r="31428" b="849"/>
          <a:stretch/>
        </p:blipFill>
        <p:spPr>
          <a:xfrm>
            <a:off x="694664" y="4617069"/>
            <a:ext cx="2213994" cy="3327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D28D1-784F-49D6-88F3-892D66F497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1" b="95263" l="9987" r="89881">
                        <a14:foregroundMark x1="63128" y1="81101" x2="61078" y2="88641"/>
                        <a14:foregroundMark x1="61078" y1="88641" x2="61343" y2="90675"/>
                        <a14:foregroundMark x1="38757" y1="89559" x2="38360" y2="89559"/>
                        <a14:foregroundMark x1="37963" y1="89559" x2="35086" y2="91989"/>
                        <a14:foregroundMark x1="33201" y1="93477" x2="42361" y2="91443"/>
                        <a14:foregroundMark x1="42361" y1="91443" x2="42493" y2="90303"/>
                        <a14:foregroundMark x1="40708" y1="92584" x2="32308" y2="95263"/>
                        <a14:foregroundMark x1="42097" y1="83408" x2="51290" y2="82217"/>
                        <a14:foregroundMark x1="51290" y1="82217" x2="42427" y2="84524"/>
                        <a14:foregroundMark x1="42427" y1="84524" x2="49107" y2="81920"/>
                        <a14:foregroundMark x1="51620" y1="56275" x2="50926" y2="57168"/>
                        <a14:backgroundMark x1="31217" y1="6746" x2="31217" y2="6746"/>
                        <a14:backgroundMark x1="13459" y1="43651" x2="13459" y2="43651"/>
                        <a14:backgroundMark x1="11772" y1="40848" x2="12500" y2="51513"/>
                        <a14:backgroundMark x1="12500" y1="51513" x2="12500" y2="51513"/>
                        <a14:backgroundMark x1="11210" y1="32564" x2="13261" y2="48289"/>
                        <a14:backgroundMark x1="13261" y1="48289" x2="13261" y2="48289"/>
                        <a14:backgroundMark x1="15311" y1="41543" x2="15311" y2="41543"/>
                        <a14:backgroundMark x1="14749" y1="53621" x2="21131" y2="53894"/>
                        <a14:backgroundMark x1="17758" y1="55432" x2="21495" y2="55308"/>
                        <a14:backgroundMark x1="21495" y1="54315" x2="21495" y2="54315"/>
                        <a14:backgroundMark x1="15873" y1="56275" x2="15873" y2="56275"/>
                        <a14:backgroundMark x1="15873" y1="54043" x2="31978" y2="49554"/>
                        <a14:backgroundMark x1="31978" y1="49554" x2="31978" y2="49554"/>
                        <a14:backgroundMark x1="36640" y1="46181" x2="35351" y2="53323"/>
                        <a14:backgroundMark x1="35351" y1="53323" x2="16799" y2="57118"/>
                        <a14:backgroundMark x1="11772" y1="54464" x2="34226" y2="49826"/>
                        <a14:backgroundMark x1="34226" y1="49826" x2="35152" y2="44072"/>
                        <a14:backgroundMark x1="34028" y1="47991" x2="33466" y2="58532"/>
                        <a14:backgroundMark x1="33466" y1="58532" x2="33466" y2="58532"/>
                        <a14:backgroundMark x1="39087" y1="41964" x2="26918" y2="71850"/>
                        <a14:backgroundMark x1="26918" y1="71850" x2="26918" y2="71850"/>
                        <a14:backgroundMark x1="37401" y1="40278" x2="10813" y2="76488"/>
                        <a14:backgroundMark x1="10813" y1="76488" x2="10813" y2="76488"/>
                        <a14:backgroundMark x1="48446" y1="41815" x2="24471" y2="74950"/>
                        <a14:backgroundMark x1="24471" y1="74950" x2="24471" y2="74950"/>
                        <a14:backgroundMark x1="62665" y1="40427" x2="85681" y2="60218"/>
                        <a14:backgroundMark x1="85681" y1="60218" x2="85681" y2="60218"/>
                        <a14:backgroundMark x1="68089" y1="48140" x2="82110" y2="52778"/>
                        <a14:backgroundMark x1="82110" y1="52778" x2="82110" y2="52778"/>
                        <a14:backgroundMark x1="59259" y1="44172" x2="49901" y2="44370"/>
                        <a14:backgroundMark x1="54530" y1="44816" x2="49140" y2="53100"/>
                        <a14:backgroundMark x1="49140" y1="53100" x2="41369" y2="59425"/>
                        <a14:backgroundMark x1="41369" y1="59425" x2="37765" y2="66543"/>
                        <a14:backgroundMark x1="37765" y1="66543" x2="37665" y2="68452"/>
                        <a14:backgroundMark x1="62930" y1="53547" x2="68651" y2="57118"/>
                        <a14:backgroundMark x1="48286" y1="55431" x2="45569" y2="56969"/>
                        <a14:backgroundMark x1="45569" y1="56969" x2="45569" y2="56969"/>
                        <a14:backgroundMark x1="53803" y1="51314" x2="48016" y2="56870"/>
                        <a14:backgroundMark x1="48016" y1="56870" x2="47421" y2="56870"/>
                        <a14:backgroundMark x1="53935" y1="51563" x2="53406" y2="52406"/>
                        <a14:backgroundMark x1="53505" y1="51538" x2="53009" y2="53745"/>
                        <a14:backgroundMark x1="53968" y1="52803" x2="53737" y2="51091"/>
                        <a14:backgroundMark x1="54067" y1="52877" x2="55060" y2="54688"/>
                        <a14:backgroundMark x1="54530" y1="54712" x2="50761" y2="55605"/>
                        <a14:backgroundMark x1="43882" y1="58581" x2="39980" y2="60392"/>
                        <a14:backgroundMark x1="44114" y1="58780" x2="44544" y2="60516"/>
                        <a14:backgroundMark x1="43585" y1="60466" x2="42923" y2="60640"/>
                        <a14:backgroundMark x1="43882" y1="60590" x2="40046" y2="62475"/>
                        <a14:backgroundMark x1="39484" y1="64087" x2="39517" y2="64236"/>
                        <a14:backgroundMark x1="39517" y1="64236" x2="39914" y2="66270"/>
                        <a14:backgroundMark x1="39649" y1="66270" x2="39914" y2="64063"/>
                        <a14:backgroundMark x1="39716" y1="65650" x2="39782" y2="66245"/>
                        <a14:backgroundMark x1="39616" y1="66047" x2="39616" y2="66220"/>
                        <a14:backgroundMark x1="39385" y1="66295" x2="39087" y2="67138"/>
                        <a14:backgroundMark x1="43320" y1="85466" x2="43386" y2="89509"/>
                        <a14:backgroundMark x1="44147" y1="69494" x2="44577" y2="69519"/>
                      </a14:backgroundRemoval>
                    </a14:imgEffect>
                  </a14:imgLayer>
                </a14:imgProps>
              </a:ext>
            </a:extLst>
          </a:blip>
          <a:srcRect l="30356" t="45775" r="27830" b="3166"/>
          <a:stretch/>
        </p:blipFill>
        <p:spPr>
          <a:xfrm>
            <a:off x="3581502" y="4921826"/>
            <a:ext cx="2535714" cy="412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F6111-6081-4386-8FB8-4BC9742A22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439" b="98016" l="11434" r="49082">
                        <a14:foregroundMark x1="36782" y1="48604" x2="35789" y2="31151"/>
                        <a14:foregroundMark x1="37029" y1="52943" x2="36883" y2="50370"/>
                        <a14:foregroundMark x1="35789" y1="31151" x2="29142" y2="29365"/>
                        <a14:foregroundMark x1="29142" y1="29365" x2="25437" y2="34151"/>
                        <a14:foregroundMark x1="13377" y1="69888" x2="11458" y2="75132"/>
                        <a14:foregroundMark x1="18694" y1="55366" x2="17841" y2="57695"/>
                        <a14:foregroundMark x1="11458" y1="75132" x2="13988" y2="81845"/>
                        <a14:foregroundMark x1="13988" y1="81845" x2="19296" y2="75595"/>
                        <a14:foregroundMark x1="19296" y1="75595" x2="31076" y2="82242"/>
                        <a14:foregroundMark x1="42186" y1="82486" x2="43130" y2="82507"/>
                        <a14:foregroundMark x1="31076" y1="82242" x2="40924" y2="82459"/>
                        <a14:foregroundMark x1="43130" y1="82507" x2="48016" y2="79497"/>
                        <a14:foregroundMark x1="48016" y1="79497" x2="48909" y2="65509"/>
                        <a14:foregroundMark x1="48909" y1="65509" x2="46175" y2="59270"/>
                        <a14:foregroundMark x1="43876" y1="56772" x2="37698" y2="52745"/>
                        <a14:foregroundMark x1="37698" y1="52745" x2="34598" y2="52480"/>
                        <a14:foregroundMark x1="18576" y1="81548" x2="14683" y2="93585"/>
                        <a14:foregroundMark x1="14683" y1="93585" x2="14683" y2="93386"/>
                        <a14:foregroundMark x1="18849" y1="81911" x2="15972" y2="93915"/>
                        <a14:foregroundMark x1="15972" y1="93915" x2="24678" y2="99206"/>
                        <a14:foregroundMark x1="24678" y1="99206" x2="40278" y2="98016"/>
                        <a14:foregroundMark x1="41641" y1="82270" x2="41890" y2="79398"/>
                        <a14:foregroundMark x1="41103" y1="88484" x2="41598" y2="82767"/>
                        <a14:foregroundMark x1="40278" y1="98016" x2="40545" y2="94936"/>
                        <a14:foregroundMark x1="41890" y1="79398" x2="42460" y2="78836"/>
                        <a14:foregroundMark x1="34325" y1="29530" x2="28348" y2="28472"/>
                        <a14:foregroundMark x1="28348" y1="28472" x2="26811" y2="29993"/>
                        <a14:foregroundMark x1="35020" y1="30357" x2="27852" y2="32672"/>
                        <a14:foregroundMark x1="27852" y1="32672" x2="27852" y2="32672"/>
                        <a14:foregroundMark x1="14590" y1="64575" x2="14137" y2="65906"/>
                        <a14:foregroundMark x1="16366" y1="59355" x2="15974" y2="60508"/>
                        <a14:foregroundMark x1="15051" y1="68923" x2="16642" y2="74173"/>
                        <a14:foregroundMark x1="16642" y1="74173" x2="36186" y2="82077"/>
                        <a14:foregroundMark x1="36186" y1="82077" x2="42956" y2="80159"/>
                        <a14:foregroundMark x1="42956" y1="80159" x2="46974" y2="75331"/>
                        <a14:foregroundMark x1="46974" y1="75331" x2="49082" y2="66733"/>
                        <a14:foregroundMark x1="49082" y1="66733" x2="45972" y2="59578"/>
                        <a14:foregroundMark x1="43377" y1="55819" x2="38021" y2="52183"/>
                        <a14:foregroundMark x1="38021" y1="52183" x2="29241" y2="50397"/>
                        <a14:foregroundMark x1="29241" y1="50397" x2="24435" y2="52259"/>
                        <a14:foregroundMark x1="13781" y1="67169" x2="13368" y2="69312"/>
                        <a14:foregroundMark x1="13368" y1="69312" x2="17783" y2="75728"/>
                        <a14:foregroundMark x1="17783" y1="75728" x2="17783" y2="75728"/>
                        <a14:foregroundMark x1="35144" y1="31019" x2="27654" y2="29993"/>
                        <a14:foregroundMark x1="27654" y1="29993" x2="29588" y2="38360"/>
                        <a14:foregroundMark x1="29588" y1="38360" x2="34846" y2="32143"/>
                        <a14:foregroundMark x1="34846" y1="32143" x2="35144" y2="30357"/>
                        <a14:foregroundMark x1="25047" y1="34042" x2="24242" y2="37311"/>
                        <a14:foregroundMark x1="23792" y1="36911" x2="26410" y2="46401"/>
                        <a14:foregroundMark x1="19112" y1="55779" x2="17659" y2="56845"/>
                        <a14:foregroundMark x1="17659" y1="56845" x2="17065" y2="58863"/>
                        <a14:foregroundMark x1="16374" y1="66455" x2="27108" y2="68287"/>
                        <a14:foregroundMark x1="27108" y1="68287" x2="31796" y2="63393"/>
                        <a14:foregroundMark x1="31796" y1="63393" x2="29638" y2="53770"/>
                        <a14:foregroundMark x1="29638" y1="53770" x2="26538" y2="50298"/>
                        <a14:foregroundMark x1="25322" y1="35417" x2="24975" y2="35747"/>
                        <a14:foregroundMark x1="13566" y1="71528" x2="16532" y2="64481"/>
                        <a14:foregroundMark x1="19204" y1="59889" x2="24430" y2="53935"/>
                        <a14:foregroundMark x1="24430" y1="53935" x2="30407" y2="64848"/>
                        <a14:foregroundMark x1="30407" y1="64848" x2="20759" y2="70767"/>
                        <a14:foregroundMark x1="20759" y1="70767" x2="17560" y2="64484"/>
                        <a14:foregroundMark x1="17560" y1="64484" x2="17560" y2="64484"/>
                        <a14:foregroundMark x1="26389" y1="39319" x2="26538" y2="36971"/>
                        <a14:foregroundMark x1="25570" y1="35417" x2="25422" y2="36243"/>
                        <a14:foregroundMark x1="25744" y1="36905" x2="25198" y2="40377"/>
                        <a14:backgroundMark x1="26959" y1="27414" x2="26174" y2="29721"/>
                        <a14:backgroundMark x1="25982" y1="49645" x2="26042" y2="50430"/>
                        <a14:backgroundMark x1="25735" y1="46396" x2="25801" y2="47265"/>
                        <a14:backgroundMark x1="23630" y1="50857" x2="18750" y2="51720"/>
                        <a14:backgroundMark x1="26042" y1="50430" x2="25444" y2="50536"/>
                        <a14:backgroundMark x1="16951" y1="56493" x2="16245" y2="58366"/>
                        <a14:backgroundMark x1="18750" y1="51720" x2="17551" y2="54900"/>
                        <a14:backgroundMark x1="16245" y1="58366" x2="12401" y2="63095"/>
                        <a14:backgroundMark x1="12401" y1="63095" x2="10392" y2="71462"/>
                        <a14:backgroundMark x1="10392" y1="71462" x2="9226" y2="37632"/>
                        <a14:backgroundMark x1="9226" y1="37632" x2="17188" y2="30159"/>
                        <a14:backgroundMark x1="17188" y1="30159" x2="25099" y2="27414"/>
                        <a14:backgroundMark x1="25099" y1="27414" x2="26612" y2="29266"/>
                        <a14:backgroundMark x1="37649" y1="33962" x2="36161" y2="49140"/>
                        <a14:backgroundMark x1="36161" y1="49140" x2="42312" y2="52315"/>
                        <a14:backgroundMark x1="42312" y1="52315" x2="45933" y2="59226"/>
                        <a14:backgroundMark x1="45933" y1="59226" x2="51017" y2="51488"/>
                        <a14:backgroundMark x1="51017" y1="51488" x2="50818" y2="44345"/>
                        <a14:backgroundMark x1="50818" y1="44345" x2="44891" y2="42923"/>
                        <a14:backgroundMark x1="44891" y1="42923" x2="37773" y2="47950"/>
                        <a14:backgroundMark x1="37773" y1="47950" x2="42163" y2="52480"/>
                        <a14:backgroundMark x1="42163" y1="52480" x2="42237" y2="52315"/>
                        <a14:backgroundMark x1="37500" y1="42030" x2="36657" y2="49239"/>
                        <a14:backgroundMark x1="36657" y1="49239" x2="37922" y2="42857"/>
                        <a14:backgroundMark x1="24258" y1="41042" x2="24702" y2="46263"/>
                        <a14:backgroundMark x1="24702" y1="46263" x2="20437" y2="51190"/>
                        <a14:backgroundMark x1="20437" y1="51190" x2="14955" y2="47156"/>
                        <a14:backgroundMark x1="14955" y1="47156" x2="16989" y2="39220"/>
                        <a14:backgroundMark x1="16989" y1="39220" x2="23140" y2="38856"/>
                        <a14:backgroundMark x1="23140" y1="38856" x2="24926" y2="46296"/>
                        <a14:backgroundMark x1="24926" y1="46296" x2="24256" y2="48512"/>
                        <a14:backgroundMark x1="21113" y1="55244" x2="17124" y2="60973"/>
                        <a14:backgroundMark x1="17891" y1="55741" x2="19221" y2="50496"/>
                        <a14:backgroundMark x1="19221" y1="50496" x2="21764" y2="52900"/>
                        <a14:backgroundMark x1="21050" y1="55290" x2="17956" y2="59656"/>
                        <a14:backgroundMark x1="17956" y1="59656" x2="21907" y2="54662"/>
                        <a14:backgroundMark x1="46503" y1="84821" x2="40997" y2="82639"/>
                        <a14:backgroundMark x1="40997" y1="82639" x2="39484" y2="95139"/>
                        <a14:backgroundMark x1="39484" y1="95139" x2="46602" y2="90013"/>
                        <a14:backgroundMark x1="46602" y1="90013" x2="46305" y2="85549"/>
                        <a14:backgroundMark x1="42981" y1="85351" x2="40030" y2="94577"/>
                        <a14:backgroundMark x1="40030" y1="94577" x2="43155" y2="86243"/>
                        <a14:backgroundMark x1="43155" y1="86243" x2="43155" y2="85119"/>
                        <a14:backgroundMark x1="41989" y1="84821" x2="38889" y2="96098"/>
                        <a14:backgroundMark x1="38889" y1="96098" x2="41245" y2="89120"/>
                        <a14:backgroundMark x1="41245" y1="89120" x2="40427" y2="88029"/>
                        <a14:backgroundMark x1="15582" y1="66485" x2="13641" y2="70106"/>
                        <a14:backgroundMark x1="17204" y1="63456" x2="16580" y2="64621"/>
                        <a14:backgroundMark x1="18315" y1="61384" x2="17238" y2="63394"/>
                        <a14:backgroundMark x1="26364" y1="46362" x2="19642" y2="58907"/>
                        <a14:backgroundMark x1="13641" y1="70106" x2="12054" y2="63095"/>
                        <a14:backgroundMark x1="12054" y1="63095" x2="19444" y2="49967"/>
                        <a14:backgroundMark x1="19444" y1="49967" x2="24802" y2="45503"/>
                        <a14:backgroundMark x1="24802" y1="45503" x2="26166" y2="47784"/>
                        <a14:backgroundMark x1="25942" y1="48214" x2="21503" y2="54365"/>
                        <a14:backgroundMark x1="21503" y1="54365" x2="26910" y2="47222"/>
                        <a14:backgroundMark x1="22371" y1="53075" x2="14038" y2="67394"/>
                        <a14:backgroundMark x1="14038" y1="67394" x2="16245" y2="57804"/>
                        <a14:backgroundMark x1="16245" y1="57804" x2="20833" y2="50794"/>
                        <a14:backgroundMark x1="20833" y1="50794" x2="20114" y2="55919"/>
                        <a14:backgroundMark x1="20387" y1="55126" x2="14286" y2="64319"/>
                        <a14:backgroundMark x1="14286" y1="64319" x2="16766" y2="62103"/>
                        <a14:backgroundMark x1="20709" y1="53373" x2="15972" y2="53935"/>
                        <a14:backgroundMark x1="19866" y1="52910" x2="15079" y2="58433"/>
                        <a14:backgroundMark x1="15079" y1="58433" x2="13294" y2="66005"/>
                        <a14:backgroundMark x1="13294" y1="66005" x2="20883" y2="53009"/>
                        <a14:backgroundMark x1="20883" y1="53009" x2="19048" y2="52712"/>
                        <a14:backgroundMark x1="18378" y1="53340" x2="17733" y2="54200"/>
                        <a14:backgroundMark x1="17733" y1="54200" x2="17609" y2="54861"/>
                        <a14:backgroundMark x1="26314" y1="28935" x2="23289" y2="36739"/>
                        <a14:backgroundMark x1="23289" y1="36739" x2="18130" y2="40509"/>
                        <a14:backgroundMark x1="18130" y1="40509" x2="13765" y2="35813"/>
                        <a14:backgroundMark x1="13765" y1="35813" x2="21230" y2="27943"/>
                        <a14:backgroundMark x1="21230" y1="27943" x2="23537" y2="34623"/>
                        <a14:backgroundMark x1="23537" y1="34623" x2="21999" y2="40245"/>
                        <a14:backgroundMark x1="24082" y1="37169" x2="23810" y2="37632"/>
                      </a14:backgroundRemoval>
                    </a14:imgEffect>
                  </a14:imgLayer>
                </a14:imgProps>
              </a:ext>
            </a:extLst>
          </a:blip>
          <a:srcRect l="8333" t="22840" r="46574"/>
          <a:stretch/>
        </p:blipFill>
        <p:spPr>
          <a:xfrm>
            <a:off x="7485082" y="3969271"/>
            <a:ext cx="2785029" cy="357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4A289-3902-44DF-B44D-23A407711D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5313" y1="56667" x2="40417" y2="65104"/>
                        <a14:foregroundMark x1="40417" y1="65104" x2="45313" y2="73125"/>
                        <a14:foregroundMark x1="45313" y1="73125" x2="53794" y2="74034"/>
                        <a14:foregroundMark x1="54712" y1="73993" x2="62813" y2="73125"/>
                        <a14:foregroundMark x1="62813" y1="73125" x2="45208" y2="57083"/>
                        <a14:backgroundMark x1="81563" y1="83333" x2="71875" y2="76458"/>
                        <a14:backgroundMark x1="71875" y1="76458" x2="56619" y2="75926"/>
                        <a14:backgroundMark x1="47938" y1="75761" x2="42813" y2="84167"/>
                        <a14:backgroundMark x1="42813" y1="84167" x2="59271" y2="86042"/>
                        <a14:backgroundMark x1="59271" y1="86042" x2="75417" y2="86042"/>
                        <a14:backgroundMark x1="75417" y1="86042" x2="79583" y2="80521"/>
                        <a14:backgroundMark x1="19063" y1="63750" x2="12812" y2="72604"/>
                        <a14:backgroundMark x1="12812" y1="72604" x2="12188" y2="63854"/>
                        <a14:backgroundMark x1="12188" y1="63854" x2="18750" y2="65000"/>
                        <a14:backgroundMark x1="75938" y1="84792" x2="69896" y2="79896"/>
                        <a14:backgroundMark x1="69896" y1="79896" x2="54896" y2="76042"/>
                        <a14:backgroundMark x1="54896" y1="76042" x2="48750" y2="82604"/>
                        <a14:backgroundMark x1="48750" y1="82604" x2="66458" y2="85938"/>
                        <a14:backgroundMark x1="66458" y1="85938" x2="76771" y2="83333"/>
                        <a14:backgroundMark x1="76771" y1="83333" x2="78125" y2="81875"/>
                        <a14:backgroundMark x1="59167" y1="24583" x2="61458" y2="31458"/>
                        <a14:backgroundMark x1="61458" y1="31458" x2="66458" y2="36563"/>
                        <a14:backgroundMark x1="66458" y1="36563" x2="71354" y2="21875"/>
                        <a14:backgroundMark x1="71354" y1="21875" x2="71458" y2="13438"/>
                        <a14:backgroundMark x1="71458" y1="13438" x2="62292" y2="11771"/>
                        <a14:backgroundMark x1="62292" y1="11771" x2="58542" y2="18333"/>
                        <a14:backgroundMark x1="58542" y1="18333" x2="58125" y2="25729"/>
                        <a14:backgroundMark x1="58125" y1="25729" x2="58229" y2="25833"/>
                      </a14:backgroundRemoval>
                    </a14:imgEffect>
                  </a14:imgLayer>
                </a14:imgProps>
              </a:ext>
            </a:extLst>
          </a:blip>
          <a:srcRect l="14432" t="14035" r="8222" b="25646"/>
          <a:stretch/>
        </p:blipFill>
        <p:spPr>
          <a:xfrm>
            <a:off x="5345907" y="5156363"/>
            <a:ext cx="3068170" cy="2392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EE10A1-86F0-4002-9036-C297B5C84AE4}"/>
              </a:ext>
            </a:extLst>
          </p:cNvPr>
          <p:cNvSpPr txBox="1"/>
          <p:nvPr/>
        </p:nvSpPr>
        <p:spPr>
          <a:xfrm>
            <a:off x="2320609" y="-2627187"/>
            <a:ext cx="6050594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79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저희를 소개합니다</a:t>
            </a:r>
            <a:endParaRPr lang="en-US" altLang="ko-KR" sz="1579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74DAD-8589-4997-A8E5-AEC2686A0E10}"/>
              </a:ext>
            </a:extLst>
          </p:cNvPr>
          <p:cNvSpPr txBox="1"/>
          <p:nvPr/>
        </p:nvSpPr>
        <p:spPr>
          <a:xfrm>
            <a:off x="906189" y="4361289"/>
            <a:ext cx="30283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개미는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오늘도 </a:t>
            </a:r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뚠뚠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열심히 코딩하네🐜🐜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F38A4-3AB3-4BE6-835F-EF9C412EBCCC}"/>
              </a:ext>
            </a:extLst>
          </p:cNvPr>
          <p:cNvSpPr txBox="1"/>
          <p:nvPr/>
        </p:nvSpPr>
        <p:spPr>
          <a:xfrm>
            <a:off x="4407763" y="4582267"/>
            <a:ext cx="3343419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못먹는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거 빼고는 다 먹어요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</a:p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못하는 거 빼고는 다 해요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~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7C137-81F9-4E8C-BA23-0744E6CB5F73}"/>
              </a:ext>
            </a:extLst>
          </p:cNvPr>
          <p:cNvSpPr txBox="1"/>
          <p:nvPr/>
        </p:nvSpPr>
        <p:spPr>
          <a:xfrm>
            <a:off x="8358475" y="3969270"/>
            <a:ext cx="2161692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신기가 있습니다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B138C-982D-4DEC-A303-B75C908F7FD2}"/>
              </a:ext>
            </a:extLst>
          </p:cNvPr>
          <p:cNvSpPr txBox="1"/>
          <p:nvPr/>
        </p:nvSpPr>
        <p:spPr>
          <a:xfrm>
            <a:off x="6086660" y="5119467"/>
            <a:ext cx="2529458" cy="2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배드민턴에 진심인 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26DC60-26AE-4DD8-8D4C-E114CB05CF1C}"/>
              </a:ext>
            </a:extLst>
          </p:cNvPr>
          <p:cNvSpPr txBox="1"/>
          <p:nvPr/>
        </p:nvSpPr>
        <p:spPr>
          <a:xfrm>
            <a:off x="2791666" y="4836066"/>
            <a:ext cx="1912451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삶은아리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처럼</a:t>
            </a:r>
            <a:endParaRPr lang="en-US" altLang="ko-KR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Life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is</a:t>
            </a:r>
            <a:r>
              <a:rPr lang="ko-KR" altLang="en-US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052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Boiled egg</a:t>
            </a:r>
            <a:endParaRPr lang="ko-KR" altLang="en-US" sz="1052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EBF02-62FF-4523-AA3C-5A98BC9CD7C8}"/>
              </a:ext>
            </a:extLst>
          </p:cNvPr>
          <p:cNvSpPr txBox="1"/>
          <p:nvPr/>
        </p:nvSpPr>
        <p:spPr>
          <a:xfrm>
            <a:off x="407804" y="263874"/>
            <a:ext cx="3614851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우리 어차피 만날 건데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일찍 만난다고 </a:t>
            </a:r>
            <a:endParaRPr lang="en-US" altLang="ko-KR" sz="1052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많이 달라집니다</a:t>
            </a:r>
            <a:r>
              <a:rPr lang="en-US" altLang="ko-KR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1052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8A9C76-7666-4CEB-8408-B3F76DD6DD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r="4517"/>
          <a:stretch/>
        </p:blipFill>
        <p:spPr>
          <a:xfrm rot="20352836">
            <a:off x="198786" y="93037"/>
            <a:ext cx="236548" cy="4824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9F8D40-0526-42CA-A539-12A384285DF9}"/>
              </a:ext>
            </a:extLst>
          </p:cNvPr>
          <p:cNvSpPr/>
          <p:nvPr/>
        </p:nvSpPr>
        <p:spPr>
          <a:xfrm>
            <a:off x="1" y="-896"/>
            <a:ext cx="10691812" cy="45719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751F5D-2570-4074-A04B-D7625FABF352}"/>
              </a:ext>
            </a:extLst>
          </p:cNvPr>
          <p:cNvSpPr/>
          <p:nvPr/>
        </p:nvSpPr>
        <p:spPr>
          <a:xfrm rot="5400000">
            <a:off x="6893574" y="3744502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99A8D2-BF8D-4AA0-ACBD-90E8F0D7DEDD}"/>
              </a:ext>
            </a:extLst>
          </p:cNvPr>
          <p:cNvSpPr/>
          <p:nvPr/>
        </p:nvSpPr>
        <p:spPr>
          <a:xfrm rot="16200000">
            <a:off x="-3758465" y="3749368"/>
            <a:ext cx="7560570" cy="69777"/>
          </a:xfrm>
          <a:prstGeom prst="rect">
            <a:avLst/>
          </a:prstGeom>
          <a:solidFill>
            <a:srgbClr val="4A9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8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F0B368-4F75-4B00-9DED-02E84F0F2DA5}"/>
              </a:ext>
            </a:extLst>
          </p:cNvPr>
          <p:cNvSpPr txBox="1"/>
          <p:nvPr/>
        </p:nvSpPr>
        <p:spPr>
          <a:xfrm>
            <a:off x="174618" y="386321"/>
            <a:ext cx="2524635" cy="350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75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참고문헌</a:t>
            </a:r>
            <a:endParaRPr lang="en-US" altLang="ko-KR" sz="1675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4486A-0B3E-471D-B92C-E8868F09FA26}"/>
              </a:ext>
            </a:extLst>
          </p:cNvPr>
          <p:cNvSpPr txBox="1"/>
          <p:nvPr/>
        </p:nvSpPr>
        <p:spPr>
          <a:xfrm>
            <a:off x="333023" y="1359234"/>
            <a:ext cx="10358790" cy="494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김민주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3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김민균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콘텐츠 유형에 따라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OTT 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서비스의 개인화 추천 서비스가 관계강화 및 고객 충성도에 미치는 영향 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…”, Journal of service research and studies v.8 no.4, 2018</a:t>
            </a:r>
            <a:r>
              <a:rPr lang="ko-KR" altLang="en-US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83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pp31 – 51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둘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김범준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“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배민트렌드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2021_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㈜우아한형제들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최규민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김상훈 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아레나 데이터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경진데회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노하우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위키북스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90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</a:t>
            </a:r>
            <a:endParaRPr lang="en-US" altLang="ko-KR" sz="90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시스템의 전반적인 내용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Y.LAB, 2018.05.12, ‘https://yamalab.tistory.com/67’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“SVD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추천 시스템 구현하기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leebaro.tistory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2017.12.09, ‘https://url.kr/xwre2a’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은근 공감된다는 단어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배민맛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‘.”, 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instiz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2020, ‘https://www.instiz.net/</a:t>
            </a:r>
            <a:r>
              <a:rPr lang="en-US" altLang="ko-KR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pt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/6688527?frompc=1’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 이용자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지난해 한 달 평균 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음식 주문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한겨레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2021.02.01, ‘https://url.kr/1keajf’.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스코페 </a:t>
            </a:r>
            <a:r>
              <a:rPr lang="ko-KR" altLang="en-US" sz="90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왓챠</a:t>
            </a:r>
            <a:r>
              <a:rPr lang="ko-KR" altLang="en-US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채용설명회</a:t>
            </a:r>
            <a:r>
              <a:rPr lang="en-US" altLang="ko-KR" sz="90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notion.so, ‘https://www.notion.so/23d561e222e04dd389bd9330bc8fae0c’</a:t>
            </a: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셋</a:t>
            </a:r>
            <a:r>
              <a:rPr lang="en-US" altLang="ko-KR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877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</a:t>
            </a:r>
            <a:endParaRPr lang="en-US" altLang="ko-KR" sz="877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투명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(ppt7),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‘http://mk1101.makesplus.co.kr/’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검은색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‘https://youtube.com/36JvP5pw3po’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표지 배민 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&amp;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현대카드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‘https://ccbblab.co.kr/134399/’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‘https://www.youtube.com/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watch?v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=i_bVAlEr-2g’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‘https://youtube.com/XZIwfrIMdn8’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Ppt3,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8,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배민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더 라스트 치킨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‘https://youtube.com/kjQvjAXdW3Y’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Ppt6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배민캐릭터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배달의민족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‘https://url.kr/3nw1tj’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‘https://map.kakao.com/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더위 먹어서 입맛이 없나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어디가 아픈가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…”(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입맛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중앙일보 헬스미디어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2019.07.01, ‘https://jhealthmedia.joins.com/article/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artivle_view.asp?pno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=20592&amp;ispc=y’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증상 나타나면 반드시 병원 갈 것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두통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고려대학교 구로병원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2017.10.20, ‘https://url.kr/8ha7sp’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우울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절망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좌절 사진 참고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m.ohmynews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qzadhb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침대 편안한 사진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“, </a:t>
            </a:r>
            <a:r>
              <a:rPr lang="en-US" altLang="ko-KR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img.freepik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‘https://url.kr/fwry6h’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극한 친구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“(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우산을 씌워주는 모습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에이블뉴스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‘https://url.kr/63dipx’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가장 좋아하는 기회에 대한 명언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pss.kr, ‘https://ppss.kr/archives/65851’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877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덜어먹고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수저 위생 철저히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 시대 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먹는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식사문화 바꾼다</a:t>
            </a:r>
            <a:r>
              <a:rPr lang="en-US" altLang="ko-KR" sz="877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dongA.com, ‘https://www.donga.com/news/Culture/article/all/20200922/103047777/1’</a:t>
            </a:r>
          </a:p>
          <a:p>
            <a:pPr marL="551326" lvl="1" indent="-150362">
              <a:buFont typeface="Arial" panose="020B0604020202020204" pitchFamily="34" charset="0"/>
              <a:buChar char="•"/>
            </a:pPr>
            <a:endParaRPr lang="en-US" altLang="ko-KR" sz="87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3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2. 배달의 민족 특징">
            <a:extLst>
              <a:ext uri="{FF2B5EF4-FFF2-40B4-BE49-F238E27FC236}">
                <a16:creationId xmlns:a16="http://schemas.microsoft.com/office/drawing/2014/main" id="{7682A7ED-B94C-4A6C-A8DC-91FCB4C7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844" y="6200441"/>
            <a:ext cx="1557645" cy="11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29B412-282A-467E-8300-D29F168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3F7DD-9476-45DA-9EC9-449976F359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14E520-9E84-42EA-B3A2-39F832AD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8200" r="2011"/>
          <a:stretch/>
        </p:blipFill>
        <p:spPr>
          <a:xfrm>
            <a:off x="589428" y="1195680"/>
            <a:ext cx="9500970" cy="5168314"/>
          </a:xfrm>
          <a:custGeom>
            <a:avLst/>
            <a:gdLst>
              <a:gd name="connsiteX0" fmla="*/ 0 w 9500970"/>
              <a:gd name="connsiteY0" fmla="*/ 0 h 5168314"/>
              <a:gd name="connsiteX1" fmla="*/ 498801 w 9500970"/>
              <a:gd name="connsiteY1" fmla="*/ 0 h 5168314"/>
              <a:gd name="connsiteX2" fmla="*/ 997602 w 9500970"/>
              <a:gd name="connsiteY2" fmla="*/ 0 h 5168314"/>
              <a:gd name="connsiteX3" fmla="*/ 1591412 w 9500970"/>
              <a:gd name="connsiteY3" fmla="*/ 0 h 5168314"/>
              <a:gd name="connsiteX4" fmla="*/ 1900194 w 9500970"/>
              <a:gd name="connsiteY4" fmla="*/ 0 h 5168314"/>
              <a:gd name="connsiteX5" fmla="*/ 2208976 w 9500970"/>
              <a:gd name="connsiteY5" fmla="*/ 0 h 5168314"/>
              <a:gd name="connsiteX6" fmla="*/ 2612767 w 9500970"/>
              <a:gd name="connsiteY6" fmla="*/ 0 h 5168314"/>
              <a:gd name="connsiteX7" fmla="*/ 3301587 w 9500970"/>
              <a:gd name="connsiteY7" fmla="*/ 0 h 5168314"/>
              <a:gd name="connsiteX8" fmla="*/ 3800388 w 9500970"/>
              <a:gd name="connsiteY8" fmla="*/ 0 h 5168314"/>
              <a:gd name="connsiteX9" fmla="*/ 4489208 w 9500970"/>
              <a:gd name="connsiteY9" fmla="*/ 0 h 5168314"/>
              <a:gd name="connsiteX10" fmla="*/ 4988009 w 9500970"/>
              <a:gd name="connsiteY10" fmla="*/ 0 h 5168314"/>
              <a:gd name="connsiteX11" fmla="*/ 5771839 w 9500970"/>
              <a:gd name="connsiteY11" fmla="*/ 0 h 5168314"/>
              <a:gd name="connsiteX12" fmla="*/ 6365650 w 9500970"/>
              <a:gd name="connsiteY12" fmla="*/ 0 h 5168314"/>
              <a:gd name="connsiteX13" fmla="*/ 6959461 w 9500970"/>
              <a:gd name="connsiteY13" fmla="*/ 0 h 5168314"/>
              <a:gd name="connsiteX14" fmla="*/ 7458261 w 9500970"/>
              <a:gd name="connsiteY14" fmla="*/ 0 h 5168314"/>
              <a:gd name="connsiteX15" fmla="*/ 7957062 w 9500970"/>
              <a:gd name="connsiteY15" fmla="*/ 0 h 5168314"/>
              <a:gd name="connsiteX16" fmla="*/ 8550873 w 9500970"/>
              <a:gd name="connsiteY16" fmla="*/ 0 h 5168314"/>
              <a:gd name="connsiteX17" fmla="*/ 9500970 w 9500970"/>
              <a:gd name="connsiteY17" fmla="*/ 0 h 5168314"/>
              <a:gd name="connsiteX18" fmla="*/ 9500970 w 9500970"/>
              <a:gd name="connsiteY18" fmla="*/ 625940 h 5168314"/>
              <a:gd name="connsiteX19" fmla="*/ 9500970 w 9500970"/>
              <a:gd name="connsiteY19" fmla="*/ 1045148 h 5168314"/>
              <a:gd name="connsiteX20" fmla="*/ 9500970 w 9500970"/>
              <a:gd name="connsiteY20" fmla="*/ 1722771 h 5168314"/>
              <a:gd name="connsiteX21" fmla="*/ 9500970 w 9500970"/>
              <a:gd name="connsiteY21" fmla="*/ 2297028 h 5168314"/>
              <a:gd name="connsiteX22" fmla="*/ 9500970 w 9500970"/>
              <a:gd name="connsiteY22" fmla="*/ 2716236 h 5168314"/>
              <a:gd name="connsiteX23" fmla="*/ 9500970 w 9500970"/>
              <a:gd name="connsiteY23" fmla="*/ 3238810 h 5168314"/>
              <a:gd name="connsiteX24" fmla="*/ 9500970 w 9500970"/>
              <a:gd name="connsiteY24" fmla="*/ 3709701 h 5168314"/>
              <a:gd name="connsiteX25" fmla="*/ 9500970 w 9500970"/>
              <a:gd name="connsiteY25" fmla="*/ 4283958 h 5168314"/>
              <a:gd name="connsiteX26" fmla="*/ 9500970 w 9500970"/>
              <a:gd name="connsiteY26" fmla="*/ 5168314 h 5168314"/>
              <a:gd name="connsiteX27" fmla="*/ 9097179 w 9500970"/>
              <a:gd name="connsiteY27" fmla="*/ 5168314 h 5168314"/>
              <a:gd name="connsiteX28" fmla="*/ 8598378 w 9500970"/>
              <a:gd name="connsiteY28" fmla="*/ 5168314 h 5168314"/>
              <a:gd name="connsiteX29" fmla="*/ 7909558 w 9500970"/>
              <a:gd name="connsiteY29" fmla="*/ 5168314 h 5168314"/>
              <a:gd name="connsiteX30" fmla="*/ 7600776 w 9500970"/>
              <a:gd name="connsiteY30" fmla="*/ 5168314 h 5168314"/>
              <a:gd name="connsiteX31" fmla="*/ 7196985 w 9500970"/>
              <a:gd name="connsiteY31" fmla="*/ 5168314 h 5168314"/>
              <a:gd name="connsiteX32" fmla="*/ 6413155 w 9500970"/>
              <a:gd name="connsiteY32" fmla="*/ 5168314 h 5168314"/>
              <a:gd name="connsiteX33" fmla="*/ 5629325 w 9500970"/>
              <a:gd name="connsiteY33" fmla="*/ 5168314 h 5168314"/>
              <a:gd name="connsiteX34" fmla="*/ 4940504 w 9500970"/>
              <a:gd name="connsiteY34" fmla="*/ 5168314 h 5168314"/>
              <a:gd name="connsiteX35" fmla="*/ 4346694 w 9500970"/>
              <a:gd name="connsiteY35" fmla="*/ 5168314 h 5168314"/>
              <a:gd name="connsiteX36" fmla="*/ 3657873 w 9500970"/>
              <a:gd name="connsiteY36" fmla="*/ 5168314 h 5168314"/>
              <a:gd name="connsiteX37" fmla="*/ 2874043 w 9500970"/>
              <a:gd name="connsiteY37" fmla="*/ 5168314 h 5168314"/>
              <a:gd name="connsiteX38" fmla="*/ 2185223 w 9500970"/>
              <a:gd name="connsiteY38" fmla="*/ 5168314 h 5168314"/>
              <a:gd name="connsiteX39" fmla="*/ 1591412 w 9500970"/>
              <a:gd name="connsiteY39" fmla="*/ 5168314 h 5168314"/>
              <a:gd name="connsiteX40" fmla="*/ 902592 w 9500970"/>
              <a:gd name="connsiteY40" fmla="*/ 5168314 h 5168314"/>
              <a:gd name="connsiteX41" fmla="*/ 0 w 9500970"/>
              <a:gd name="connsiteY41" fmla="*/ 5168314 h 5168314"/>
              <a:gd name="connsiteX42" fmla="*/ 0 w 9500970"/>
              <a:gd name="connsiteY42" fmla="*/ 4594057 h 5168314"/>
              <a:gd name="connsiteX43" fmla="*/ 0 w 9500970"/>
              <a:gd name="connsiteY43" fmla="*/ 4019800 h 5168314"/>
              <a:gd name="connsiteX44" fmla="*/ 0 w 9500970"/>
              <a:gd name="connsiteY44" fmla="*/ 3548909 h 5168314"/>
              <a:gd name="connsiteX45" fmla="*/ 0 w 9500970"/>
              <a:gd name="connsiteY45" fmla="*/ 2871286 h 5168314"/>
              <a:gd name="connsiteX46" fmla="*/ 0 w 9500970"/>
              <a:gd name="connsiteY46" fmla="*/ 2348712 h 5168314"/>
              <a:gd name="connsiteX47" fmla="*/ 0 w 9500970"/>
              <a:gd name="connsiteY47" fmla="*/ 1774454 h 5168314"/>
              <a:gd name="connsiteX48" fmla="*/ 0 w 9500970"/>
              <a:gd name="connsiteY48" fmla="*/ 1251881 h 5168314"/>
              <a:gd name="connsiteX49" fmla="*/ 0 w 9500970"/>
              <a:gd name="connsiteY49" fmla="*/ 574257 h 5168314"/>
              <a:gd name="connsiteX50" fmla="*/ 0 w 9500970"/>
              <a:gd name="connsiteY50" fmla="*/ 0 h 516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500970" h="5168314" fill="none" extrusionOk="0">
                <a:moveTo>
                  <a:pt x="0" y="0"/>
                </a:moveTo>
                <a:cubicBezTo>
                  <a:pt x="209847" y="-46945"/>
                  <a:pt x="291401" y="10946"/>
                  <a:pt x="498801" y="0"/>
                </a:cubicBezTo>
                <a:cubicBezTo>
                  <a:pt x="706201" y="-10946"/>
                  <a:pt x="897348" y="51766"/>
                  <a:pt x="997602" y="0"/>
                </a:cubicBezTo>
                <a:cubicBezTo>
                  <a:pt x="1097856" y="-51766"/>
                  <a:pt x="1449251" y="31701"/>
                  <a:pt x="1591412" y="0"/>
                </a:cubicBezTo>
                <a:cubicBezTo>
                  <a:pt x="1733573" y="-31701"/>
                  <a:pt x="1755811" y="13926"/>
                  <a:pt x="1900194" y="0"/>
                </a:cubicBezTo>
                <a:cubicBezTo>
                  <a:pt x="2044577" y="-13926"/>
                  <a:pt x="2084010" y="18808"/>
                  <a:pt x="2208976" y="0"/>
                </a:cubicBezTo>
                <a:cubicBezTo>
                  <a:pt x="2333942" y="-18808"/>
                  <a:pt x="2471089" y="26773"/>
                  <a:pt x="2612767" y="0"/>
                </a:cubicBezTo>
                <a:cubicBezTo>
                  <a:pt x="2754445" y="-26773"/>
                  <a:pt x="3068385" y="76764"/>
                  <a:pt x="3301587" y="0"/>
                </a:cubicBezTo>
                <a:cubicBezTo>
                  <a:pt x="3534789" y="-76764"/>
                  <a:pt x="3576156" y="51661"/>
                  <a:pt x="3800388" y="0"/>
                </a:cubicBezTo>
                <a:cubicBezTo>
                  <a:pt x="4024620" y="-51661"/>
                  <a:pt x="4176640" y="59458"/>
                  <a:pt x="4489208" y="0"/>
                </a:cubicBezTo>
                <a:cubicBezTo>
                  <a:pt x="4801776" y="-59458"/>
                  <a:pt x="4738919" y="39078"/>
                  <a:pt x="4988009" y="0"/>
                </a:cubicBezTo>
                <a:cubicBezTo>
                  <a:pt x="5237099" y="-39078"/>
                  <a:pt x="5608039" y="22494"/>
                  <a:pt x="5771839" y="0"/>
                </a:cubicBezTo>
                <a:cubicBezTo>
                  <a:pt x="5935639" y="-22494"/>
                  <a:pt x="6104419" y="8339"/>
                  <a:pt x="6365650" y="0"/>
                </a:cubicBezTo>
                <a:cubicBezTo>
                  <a:pt x="6626881" y="-8339"/>
                  <a:pt x="6796739" y="59514"/>
                  <a:pt x="6959461" y="0"/>
                </a:cubicBezTo>
                <a:cubicBezTo>
                  <a:pt x="7122183" y="-59514"/>
                  <a:pt x="7317232" y="7762"/>
                  <a:pt x="7458261" y="0"/>
                </a:cubicBezTo>
                <a:cubicBezTo>
                  <a:pt x="7599290" y="-7762"/>
                  <a:pt x="7824646" y="42226"/>
                  <a:pt x="7957062" y="0"/>
                </a:cubicBezTo>
                <a:cubicBezTo>
                  <a:pt x="8089478" y="-42226"/>
                  <a:pt x="8310661" y="53103"/>
                  <a:pt x="8550873" y="0"/>
                </a:cubicBezTo>
                <a:cubicBezTo>
                  <a:pt x="8791085" y="-53103"/>
                  <a:pt x="9248473" y="25707"/>
                  <a:pt x="9500970" y="0"/>
                </a:cubicBezTo>
                <a:cubicBezTo>
                  <a:pt x="9575576" y="137525"/>
                  <a:pt x="9482142" y="408624"/>
                  <a:pt x="9500970" y="625940"/>
                </a:cubicBezTo>
                <a:cubicBezTo>
                  <a:pt x="9519798" y="843256"/>
                  <a:pt x="9476181" y="956119"/>
                  <a:pt x="9500970" y="1045148"/>
                </a:cubicBezTo>
                <a:cubicBezTo>
                  <a:pt x="9525759" y="1134177"/>
                  <a:pt x="9468482" y="1427450"/>
                  <a:pt x="9500970" y="1722771"/>
                </a:cubicBezTo>
                <a:cubicBezTo>
                  <a:pt x="9533458" y="2018092"/>
                  <a:pt x="9455303" y="2112770"/>
                  <a:pt x="9500970" y="2297028"/>
                </a:cubicBezTo>
                <a:cubicBezTo>
                  <a:pt x="9546637" y="2481286"/>
                  <a:pt x="9480966" y="2564739"/>
                  <a:pt x="9500970" y="2716236"/>
                </a:cubicBezTo>
                <a:cubicBezTo>
                  <a:pt x="9520974" y="2867733"/>
                  <a:pt x="9453052" y="3115194"/>
                  <a:pt x="9500970" y="3238810"/>
                </a:cubicBezTo>
                <a:cubicBezTo>
                  <a:pt x="9548888" y="3362426"/>
                  <a:pt x="9496128" y="3477001"/>
                  <a:pt x="9500970" y="3709701"/>
                </a:cubicBezTo>
                <a:cubicBezTo>
                  <a:pt x="9505812" y="3942401"/>
                  <a:pt x="9483747" y="4101176"/>
                  <a:pt x="9500970" y="4283958"/>
                </a:cubicBezTo>
                <a:cubicBezTo>
                  <a:pt x="9518193" y="4466740"/>
                  <a:pt x="9466667" y="4868309"/>
                  <a:pt x="9500970" y="5168314"/>
                </a:cubicBezTo>
                <a:cubicBezTo>
                  <a:pt x="9311217" y="5174491"/>
                  <a:pt x="9266738" y="5152862"/>
                  <a:pt x="9097179" y="5168314"/>
                </a:cubicBezTo>
                <a:cubicBezTo>
                  <a:pt x="8927620" y="5183766"/>
                  <a:pt x="8748333" y="5160759"/>
                  <a:pt x="8598378" y="5168314"/>
                </a:cubicBezTo>
                <a:cubicBezTo>
                  <a:pt x="8448423" y="5175869"/>
                  <a:pt x="8167607" y="5165830"/>
                  <a:pt x="7909558" y="5168314"/>
                </a:cubicBezTo>
                <a:cubicBezTo>
                  <a:pt x="7651509" y="5170798"/>
                  <a:pt x="7714708" y="5141670"/>
                  <a:pt x="7600776" y="5168314"/>
                </a:cubicBezTo>
                <a:cubicBezTo>
                  <a:pt x="7486844" y="5194958"/>
                  <a:pt x="7308843" y="5149737"/>
                  <a:pt x="7196985" y="5168314"/>
                </a:cubicBezTo>
                <a:cubicBezTo>
                  <a:pt x="7085127" y="5186891"/>
                  <a:pt x="6622450" y="5125603"/>
                  <a:pt x="6413155" y="5168314"/>
                </a:cubicBezTo>
                <a:cubicBezTo>
                  <a:pt x="6203860" y="5211025"/>
                  <a:pt x="5787439" y="5109191"/>
                  <a:pt x="5629325" y="5168314"/>
                </a:cubicBezTo>
                <a:cubicBezTo>
                  <a:pt x="5471211" y="5227437"/>
                  <a:pt x="5132153" y="5122992"/>
                  <a:pt x="4940504" y="5168314"/>
                </a:cubicBezTo>
                <a:cubicBezTo>
                  <a:pt x="4748855" y="5213636"/>
                  <a:pt x="4634212" y="5132167"/>
                  <a:pt x="4346694" y="5168314"/>
                </a:cubicBezTo>
                <a:cubicBezTo>
                  <a:pt x="4059176" y="5204461"/>
                  <a:pt x="3890518" y="5136429"/>
                  <a:pt x="3657873" y="5168314"/>
                </a:cubicBezTo>
                <a:cubicBezTo>
                  <a:pt x="3425228" y="5200199"/>
                  <a:pt x="3135494" y="5128921"/>
                  <a:pt x="2874043" y="5168314"/>
                </a:cubicBezTo>
                <a:cubicBezTo>
                  <a:pt x="2612592" y="5207707"/>
                  <a:pt x="2493235" y="5124780"/>
                  <a:pt x="2185223" y="5168314"/>
                </a:cubicBezTo>
                <a:cubicBezTo>
                  <a:pt x="1877211" y="5211848"/>
                  <a:pt x="1871356" y="5159235"/>
                  <a:pt x="1591412" y="5168314"/>
                </a:cubicBezTo>
                <a:cubicBezTo>
                  <a:pt x="1311468" y="5177393"/>
                  <a:pt x="1083332" y="5119712"/>
                  <a:pt x="902592" y="5168314"/>
                </a:cubicBezTo>
                <a:cubicBezTo>
                  <a:pt x="721852" y="5216916"/>
                  <a:pt x="211140" y="5122791"/>
                  <a:pt x="0" y="5168314"/>
                </a:cubicBezTo>
                <a:cubicBezTo>
                  <a:pt x="-53503" y="4925497"/>
                  <a:pt x="62705" y="4864084"/>
                  <a:pt x="0" y="4594057"/>
                </a:cubicBezTo>
                <a:cubicBezTo>
                  <a:pt x="-62705" y="4324030"/>
                  <a:pt x="6060" y="4192159"/>
                  <a:pt x="0" y="4019800"/>
                </a:cubicBezTo>
                <a:cubicBezTo>
                  <a:pt x="-6060" y="3847441"/>
                  <a:pt x="37435" y="3732706"/>
                  <a:pt x="0" y="3548909"/>
                </a:cubicBezTo>
                <a:cubicBezTo>
                  <a:pt x="-37435" y="3365112"/>
                  <a:pt x="35513" y="3021467"/>
                  <a:pt x="0" y="2871286"/>
                </a:cubicBezTo>
                <a:cubicBezTo>
                  <a:pt x="-35513" y="2721105"/>
                  <a:pt x="21897" y="2575217"/>
                  <a:pt x="0" y="2348712"/>
                </a:cubicBezTo>
                <a:cubicBezTo>
                  <a:pt x="-21897" y="2122207"/>
                  <a:pt x="6051" y="2025951"/>
                  <a:pt x="0" y="1774454"/>
                </a:cubicBezTo>
                <a:cubicBezTo>
                  <a:pt x="-6051" y="1522957"/>
                  <a:pt x="55089" y="1431774"/>
                  <a:pt x="0" y="1251881"/>
                </a:cubicBezTo>
                <a:cubicBezTo>
                  <a:pt x="-55089" y="1071988"/>
                  <a:pt x="59727" y="848249"/>
                  <a:pt x="0" y="574257"/>
                </a:cubicBezTo>
                <a:cubicBezTo>
                  <a:pt x="-59727" y="300265"/>
                  <a:pt x="8642" y="254250"/>
                  <a:pt x="0" y="0"/>
                </a:cubicBezTo>
                <a:close/>
              </a:path>
              <a:path w="9500970" h="5168314" stroke="0" extrusionOk="0">
                <a:moveTo>
                  <a:pt x="0" y="0"/>
                </a:moveTo>
                <a:cubicBezTo>
                  <a:pt x="67814" y="-27066"/>
                  <a:pt x="232013" y="28974"/>
                  <a:pt x="308782" y="0"/>
                </a:cubicBezTo>
                <a:cubicBezTo>
                  <a:pt x="385551" y="-28974"/>
                  <a:pt x="649338" y="35189"/>
                  <a:pt x="807582" y="0"/>
                </a:cubicBezTo>
                <a:cubicBezTo>
                  <a:pt x="965826" y="-35189"/>
                  <a:pt x="1164836" y="40681"/>
                  <a:pt x="1401393" y="0"/>
                </a:cubicBezTo>
                <a:cubicBezTo>
                  <a:pt x="1637950" y="-40681"/>
                  <a:pt x="1764311" y="355"/>
                  <a:pt x="1995204" y="0"/>
                </a:cubicBezTo>
                <a:cubicBezTo>
                  <a:pt x="2226097" y="-355"/>
                  <a:pt x="2400737" y="47407"/>
                  <a:pt x="2589014" y="0"/>
                </a:cubicBezTo>
                <a:cubicBezTo>
                  <a:pt x="2777291" y="-47407"/>
                  <a:pt x="2792533" y="30784"/>
                  <a:pt x="2992806" y="0"/>
                </a:cubicBezTo>
                <a:cubicBezTo>
                  <a:pt x="3193079" y="-30784"/>
                  <a:pt x="3302996" y="18086"/>
                  <a:pt x="3586616" y="0"/>
                </a:cubicBezTo>
                <a:cubicBezTo>
                  <a:pt x="3870236" y="-18086"/>
                  <a:pt x="3965335" y="80880"/>
                  <a:pt x="4275437" y="0"/>
                </a:cubicBezTo>
                <a:cubicBezTo>
                  <a:pt x="4585539" y="-80880"/>
                  <a:pt x="4526365" y="48403"/>
                  <a:pt x="4679228" y="0"/>
                </a:cubicBezTo>
                <a:cubicBezTo>
                  <a:pt x="4832091" y="-48403"/>
                  <a:pt x="4981768" y="43298"/>
                  <a:pt x="5178029" y="0"/>
                </a:cubicBezTo>
                <a:cubicBezTo>
                  <a:pt x="5374290" y="-43298"/>
                  <a:pt x="5414693" y="7121"/>
                  <a:pt x="5581820" y="0"/>
                </a:cubicBezTo>
                <a:cubicBezTo>
                  <a:pt x="5748947" y="-7121"/>
                  <a:pt x="6159860" y="37195"/>
                  <a:pt x="6365650" y="0"/>
                </a:cubicBezTo>
                <a:cubicBezTo>
                  <a:pt x="6571440" y="-37195"/>
                  <a:pt x="6615391" y="20867"/>
                  <a:pt x="6864451" y="0"/>
                </a:cubicBezTo>
                <a:cubicBezTo>
                  <a:pt x="7113511" y="-20867"/>
                  <a:pt x="7210462" y="49322"/>
                  <a:pt x="7458261" y="0"/>
                </a:cubicBezTo>
                <a:cubicBezTo>
                  <a:pt x="7706060" y="-49322"/>
                  <a:pt x="7904487" y="38149"/>
                  <a:pt x="8052072" y="0"/>
                </a:cubicBezTo>
                <a:cubicBezTo>
                  <a:pt x="8199657" y="-38149"/>
                  <a:pt x="8557751" y="54090"/>
                  <a:pt x="8740892" y="0"/>
                </a:cubicBezTo>
                <a:cubicBezTo>
                  <a:pt x="8924033" y="-54090"/>
                  <a:pt x="9314606" y="8450"/>
                  <a:pt x="9500970" y="0"/>
                </a:cubicBezTo>
                <a:cubicBezTo>
                  <a:pt x="9513050" y="233559"/>
                  <a:pt x="9492319" y="280198"/>
                  <a:pt x="9500970" y="522574"/>
                </a:cubicBezTo>
                <a:cubicBezTo>
                  <a:pt x="9509621" y="764950"/>
                  <a:pt x="9450652" y="876319"/>
                  <a:pt x="9500970" y="1045148"/>
                </a:cubicBezTo>
                <a:cubicBezTo>
                  <a:pt x="9551288" y="1213977"/>
                  <a:pt x="9477994" y="1421750"/>
                  <a:pt x="9500970" y="1516039"/>
                </a:cubicBezTo>
                <a:cubicBezTo>
                  <a:pt x="9523946" y="1610328"/>
                  <a:pt x="9492758" y="1874341"/>
                  <a:pt x="9500970" y="1986930"/>
                </a:cubicBezTo>
                <a:cubicBezTo>
                  <a:pt x="9509182" y="2099519"/>
                  <a:pt x="9483698" y="2335870"/>
                  <a:pt x="9500970" y="2664553"/>
                </a:cubicBezTo>
                <a:cubicBezTo>
                  <a:pt x="9518242" y="2993236"/>
                  <a:pt x="9458091" y="2960997"/>
                  <a:pt x="9500970" y="3135444"/>
                </a:cubicBezTo>
                <a:cubicBezTo>
                  <a:pt x="9543849" y="3309891"/>
                  <a:pt x="9460009" y="3500482"/>
                  <a:pt x="9500970" y="3709701"/>
                </a:cubicBezTo>
                <a:cubicBezTo>
                  <a:pt x="9541931" y="3918920"/>
                  <a:pt x="9459529" y="4166449"/>
                  <a:pt x="9500970" y="4335641"/>
                </a:cubicBezTo>
                <a:cubicBezTo>
                  <a:pt x="9542411" y="4504833"/>
                  <a:pt x="9406159" y="4830964"/>
                  <a:pt x="9500970" y="5168314"/>
                </a:cubicBezTo>
                <a:cubicBezTo>
                  <a:pt x="9305135" y="5185569"/>
                  <a:pt x="9249613" y="5132034"/>
                  <a:pt x="9002169" y="5168314"/>
                </a:cubicBezTo>
                <a:cubicBezTo>
                  <a:pt x="8754725" y="5204594"/>
                  <a:pt x="8549312" y="5163582"/>
                  <a:pt x="8313349" y="5168314"/>
                </a:cubicBezTo>
                <a:cubicBezTo>
                  <a:pt x="8077386" y="5173046"/>
                  <a:pt x="7828757" y="5085959"/>
                  <a:pt x="7529519" y="5168314"/>
                </a:cubicBezTo>
                <a:cubicBezTo>
                  <a:pt x="7230281" y="5250669"/>
                  <a:pt x="7149039" y="5164190"/>
                  <a:pt x="7030718" y="5168314"/>
                </a:cubicBezTo>
                <a:cubicBezTo>
                  <a:pt x="6912397" y="5172438"/>
                  <a:pt x="6574630" y="5100958"/>
                  <a:pt x="6341897" y="5168314"/>
                </a:cubicBezTo>
                <a:cubicBezTo>
                  <a:pt x="6109164" y="5235670"/>
                  <a:pt x="6039188" y="5163022"/>
                  <a:pt x="5843097" y="5168314"/>
                </a:cubicBezTo>
                <a:cubicBezTo>
                  <a:pt x="5647006" y="5173606"/>
                  <a:pt x="5568021" y="5133105"/>
                  <a:pt x="5344296" y="5168314"/>
                </a:cubicBezTo>
                <a:cubicBezTo>
                  <a:pt x="5120571" y="5203523"/>
                  <a:pt x="5108253" y="5144334"/>
                  <a:pt x="5035514" y="5168314"/>
                </a:cubicBezTo>
                <a:cubicBezTo>
                  <a:pt x="4962775" y="5192294"/>
                  <a:pt x="4503598" y="5128673"/>
                  <a:pt x="4346694" y="5168314"/>
                </a:cubicBezTo>
                <a:cubicBezTo>
                  <a:pt x="4189790" y="5207955"/>
                  <a:pt x="4055071" y="5155622"/>
                  <a:pt x="3942903" y="5168314"/>
                </a:cubicBezTo>
                <a:cubicBezTo>
                  <a:pt x="3830735" y="5181006"/>
                  <a:pt x="3417585" y="5113380"/>
                  <a:pt x="3254082" y="5168314"/>
                </a:cubicBezTo>
                <a:cubicBezTo>
                  <a:pt x="3090579" y="5223248"/>
                  <a:pt x="2917109" y="5125621"/>
                  <a:pt x="2755281" y="5168314"/>
                </a:cubicBezTo>
                <a:cubicBezTo>
                  <a:pt x="2593453" y="5211007"/>
                  <a:pt x="2439068" y="5117312"/>
                  <a:pt x="2161471" y="5168314"/>
                </a:cubicBezTo>
                <a:cubicBezTo>
                  <a:pt x="1883874" y="5219316"/>
                  <a:pt x="1859353" y="5112302"/>
                  <a:pt x="1662670" y="5168314"/>
                </a:cubicBezTo>
                <a:cubicBezTo>
                  <a:pt x="1465987" y="5224326"/>
                  <a:pt x="1075702" y="5135522"/>
                  <a:pt x="878840" y="5168314"/>
                </a:cubicBezTo>
                <a:cubicBezTo>
                  <a:pt x="681978" y="5201106"/>
                  <a:pt x="674829" y="5134453"/>
                  <a:pt x="570058" y="5168314"/>
                </a:cubicBezTo>
                <a:cubicBezTo>
                  <a:pt x="465287" y="5202175"/>
                  <a:pt x="258555" y="5144566"/>
                  <a:pt x="0" y="5168314"/>
                </a:cubicBezTo>
                <a:cubicBezTo>
                  <a:pt x="-60989" y="5005763"/>
                  <a:pt x="25138" y="4829912"/>
                  <a:pt x="0" y="4542374"/>
                </a:cubicBezTo>
                <a:cubicBezTo>
                  <a:pt x="-25138" y="4254836"/>
                  <a:pt x="6567" y="4187514"/>
                  <a:pt x="0" y="3864750"/>
                </a:cubicBezTo>
                <a:cubicBezTo>
                  <a:pt x="-6567" y="3541986"/>
                  <a:pt x="9168" y="3453714"/>
                  <a:pt x="0" y="3238810"/>
                </a:cubicBezTo>
                <a:cubicBezTo>
                  <a:pt x="-9168" y="3023906"/>
                  <a:pt x="9063" y="2944477"/>
                  <a:pt x="0" y="2819602"/>
                </a:cubicBezTo>
                <a:cubicBezTo>
                  <a:pt x="-9063" y="2694727"/>
                  <a:pt x="35746" y="2426405"/>
                  <a:pt x="0" y="2245345"/>
                </a:cubicBezTo>
                <a:cubicBezTo>
                  <a:pt x="-35746" y="2064285"/>
                  <a:pt x="19787" y="1750576"/>
                  <a:pt x="0" y="1619405"/>
                </a:cubicBezTo>
                <a:cubicBezTo>
                  <a:pt x="-19787" y="1488234"/>
                  <a:pt x="12466" y="1083496"/>
                  <a:pt x="0" y="941782"/>
                </a:cubicBezTo>
                <a:cubicBezTo>
                  <a:pt x="-12466" y="800068"/>
                  <a:pt x="22672" y="24585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5793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767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56AEA0E6-45AB-4E5E-BA51-97E36B522B99}"/>
              </a:ext>
            </a:extLst>
          </p:cNvPr>
          <p:cNvSpPr/>
          <p:nvPr/>
        </p:nvSpPr>
        <p:spPr>
          <a:xfrm rot="16200000" flipV="1">
            <a:off x="326503" y="1051852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AD366D-8ECC-4482-B3F1-91BB07F43B19}"/>
              </a:ext>
            </a:extLst>
          </p:cNvPr>
          <p:cNvGrpSpPr/>
          <p:nvPr/>
        </p:nvGrpSpPr>
        <p:grpSpPr>
          <a:xfrm>
            <a:off x="412404" y="2337970"/>
            <a:ext cx="4877535" cy="4369180"/>
            <a:chOff x="-103310" y="1478159"/>
            <a:chExt cx="5561911" cy="498222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B1A3ED1-8CC5-4027-9852-3FD9051EC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626"/>
            <a:stretch/>
          </p:blipFill>
          <p:spPr>
            <a:xfrm>
              <a:off x="592028" y="1843633"/>
              <a:ext cx="4026198" cy="4616753"/>
            </a:xfrm>
            <a:prstGeom prst="rect">
              <a:avLst/>
            </a:prstGeom>
          </p:spPr>
        </p:pic>
        <p:pic>
          <p:nvPicPr>
            <p:cNvPr id="32" name="Picture 4" descr="Iphone X Vector - Free image on Pixabay">
              <a:extLst>
                <a:ext uri="{FF2B5EF4-FFF2-40B4-BE49-F238E27FC236}">
                  <a16:creationId xmlns:a16="http://schemas.microsoft.com/office/drawing/2014/main" id="{E0D3E982-4C6D-4623-B944-6B8E5C67D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t="2" r="25111" b="49791"/>
            <a:stretch/>
          </p:blipFill>
          <p:spPr bwMode="auto">
            <a:xfrm>
              <a:off x="-103310" y="1478159"/>
              <a:ext cx="5337343" cy="4877817"/>
            </a:xfrm>
            <a:prstGeom prst="rect">
              <a:avLst/>
            </a:prstGeom>
            <a:noFill/>
            <a:scene3d>
              <a:camera prst="isometricOffAxis1Right">
                <a:rot lat="0" lon="20039998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실내이(가) 표시된 사진&#10;&#10;자동 생성된 설명">
              <a:extLst>
                <a:ext uri="{FF2B5EF4-FFF2-40B4-BE49-F238E27FC236}">
                  <a16:creationId xmlns:a16="http://schemas.microsoft.com/office/drawing/2014/main" id="{7D68A33F-03E6-48A2-AB8E-F48CD0BA7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3597417" y="306871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E93254-F4D2-4F68-9982-AFE2227BD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56" b="62984"/>
            <a:stretch/>
          </p:blipFill>
          <p:spPr>
            <a:xfrm>
              <a:off x="2898341" y="2700158"/>
              <a:ext cx="365651" cy="63881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E48DE00-2159-482D-B84A-DA4EEB4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8" r="50385" b="83966"/>
            <a:stretch/>
          </p:blipFill>
          <p:spPr>
            <a:xfrm>
              <a:off x="3290886" y="2700158"/>
              <a:ext cx="179665" cy="27672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60880F-17CB-4588-BACE-B1BA2CFBCA82}"/>
              </a:ext>
            </a:extLst>
          </p:cNvPr>
          <p:cNvSpPr txBox="1"/>
          <p:nvPr/>
        </p:nvSpPr>
        <p:spPr>
          <a:xfrm>
            <a:off x="849264" y="1802205"/>
            <a:ext cx="423818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주문 많은 순으로 볼까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4F2A3FDE-BF6F-45ED-B481-75921272CD8F}"/>
              </a:ext>
            </a:extLst>
          </p:cNvPr>
          <p:cNvSpPr/>
          <p:nvPr/>
        </p:nvSpPr>
        <p:spPr>
          <a:xfrm rot="5400000" flipV="1">
            <a:off x="4933378" y="1095918"/>
            <a:ext cx="5304325" cy="5508923"/>
          </a:xfrm>
          <a:custGeom>
            <a:avLst/>
            <a:gdLst>
              <a:gd name="connsiteX0" fmla="*/ 0 w 5304325"/>
              <a:gd name="connsiteY0" fmla="*/ 1101784 h 5508923"/>
              <a:gd name="connsiteX1" fmla="*/ 424346 w 5304325"/>
              <a:gd name="connsiteY1" fmla="*/ 1013641 h 5508923"/>
              <a:gd name="connsiteX2" fmla="*/ 848692 w 5304325"/>
              <a:gd name="connsiteY2" fmla="*/ 925499 h 5508923"/>
              <a:gd name="connsiteX3" fmla="*/ 1432168 w 5304325"/>
              <a:gd name="connsiteY3" fmla="*/ 804302 h 5508923"/>
              <a:gd name="connsiteX4" fmla="*/ 1856514 w 5304325"/>
              <a:gd name="connsiteY4" fmla="*/ 716160 h 5508923"/>
              <a:gd name="connsiteX5" fmla="*/ 2386946 w 5304325"/>
              <a:gd name="connsiteY5" fmla="*/ 605981 h 5508923"/>
              <a:gd name="connsiteX6" fmla="*/ 2811292 w 5304325"/>
              <a:gd name="connsiteY6" fmla="*/ 517838 h 5508923"/>
              <a:gd name="connsiteX7" fmla="*/ 3235638 w 5304325"/>
              <a:gd name="connsiteY7" fmla="*/ 429696 h 5508923"/>
              <a:gd name="connsiteX8" fmla="*/ 3713027 w 5304325"/>
              <a:gd name="connsiteY8" fmla="*/ 330535 h 5508923"/>
              <a:gd name="connsiteX9" fmla="*/ 4296503 w 5304325"/>
              <a:gd name="connsiteY9" fmla="*/ 209339 h 5508923"/>
              <a:gd name="connsiteX10" fmla="*/ 4720849 w 5304325"/>
              <a:gd name="connsiteY10" fmla="*/ 121196 h 5508923"/>
              <a:gd name="connsiteX11" fmla="*/ 5304325 w 5304325"/>
              <a:gd name="connsiteY11" fmla="*/ 0 h 5508923"/>
              <a:gd name="connsiteX12" fmla="*/ 5304325 w 5304325"/>
              <a:gd name="connsiteY12" fmla="*/ 495803 h 5508923"/>
              <a:gd name="connsiteX13" fmla="*/ 5304325 w 5304325"/>
              <a:gd name="connsiteY13" fmla="*/ 1046695 h 5508923"/>
              <a:gd name="connsiteX14" fmla="*/ 5304325 w 5304325"/>
              <a:gd name="connsiteY14" fmla="*/ 1597588 h 5508923"/>
              <a:gd name="connsiteX15" fmla="*/ 5304325 w 5304325"/>
              <a:gd name="connsiteY15" fmla="*/ 2148480 h 5508923"/>
              <a:gd name="connsiteX16" fmla="*/ 5304325 w 5304325"/>
              <a:gd name="connsiteY16" fmla="*/ 2809551 h 5508923"/>
              <a:gd name="connsiteX17" fmla="*/ 5304325 w 5304325"/>
              <a:gd name="connsiteY17" fmla="*/ 3305354 h 5508923"/>
              <a:gd name="connsiteX18" fmla="*/ 5304325 w 5304325"/>
              <a:gd name="connsiteY18" fmla="*/ 3856246 h 5508923"/>
              <a:gd name="connsiteX19" fmla="*/ 5304325 w 5304325"/>
              <a:gd name="connsiteY19" fmla="*/ 4241871 h 5508923"/>
              <a:gd name="connsiteX20" fmla="*/ 5304325 w 5304325"/>
              <a:gd name="connsiteY20" fmla="*/ 4627495 h 5508923"/>
              <a:gd name="connsiteX21" fmla="*/ 5304325 w 5304325"/>
              <a:gd name="connsiteY21" fmla="*/ 5013120 h 5508923"/>
              <a:gd name="connsiteX22" fmla="*/ 5304325 w 5304325"/>
              <a:gd name="connsiteY22" fmla="*/ 5508923 h 5508923"/>
              <a:gd name="connsiteX23" fmla="*/ 4767999 w 5304325"/>
              <a:gd name="connsiteY23" fmla="*/ 5508923 h 5508923"/>
              <a:gd name="connsiteX24" fmla="*/ 4231673 w 5304325"/>
              <a:gd name="connsiteY24" fmla="*/ 5508923 h 5508923"/>
              <a:gd name="connsiteX25" fmla="*/ 3642303 w 5304325"/>
              <a:gd name="connsiteY25" fmla="*/ 5508923 h 5508923"/>
              <a:gd name="connsiteX26" fmla="*/ 2999890 w 5304325"/>
              <a:gd name="connsiteY26" fmla="*/ 5508923 h 5508923"/>
              <a:gd name="connsiteX27" fmla="*/ 2569651 w 5304325"/>
              <a:gd name="connsiteY27" fmla="*/ 5508923 h 5508923"/>
              <a:gd name="connsiteX28" fmla="*/ 2033325 w 5304325"/>
              <a:gd name="connsiteY28" fmla="*/ 5508923 h 5508923"/>
              <a:gd name="connsiteX29" fmla="*/ 1443955 w 5304325"/>
              <a:gd name="connsiteY29" fmla="*/ 5508923 h 5508923"/>
              <a:gd name="connsiteX30" fmla="*/ 1013715 w 5304325"/>
              <a:gd name="connsiteY30" fmla="*/ 5508923 h 5508923"/>
              <a:gd name="connsiteX31" fmla="*/ 530432 w 5304325"/>
              <a:gd name="connsiteY31" fmla="*/ 5508923 h 5508923"/>
              <a:gd name="connsiteX32" fmla="*/ 0 w 5304325"/>
              <a:gd name="connsiteY32" fmla="*/ 5508923 h 5508923"/>
              <a:gd name="connsiteX33" fmla="*/ 0 w 5304325"/>
              <a:gd name="connsiteY33" fmla="*/ 4869888 h 5508923"/>
              <a:gd name="connsiteX34" fmla="*/ 0 w 5304325"/>
              <a:gd name="connsiteY34" fmla="*/ 4230853 h 5508923"/>
              <a:gd name="connsiteX35" fmla="*/ 0 w 5304325"/>
              <a:gd name="connsiteY35" fmla="*/ 3724032 h 5508923"/>
              <a:gd name="connsiteX36" fmla="*/ 0 w 5304325"/>
              <a:gd name="connsiteY36" fmla="*/ 3305354 h 5508923"/>
              <a:gd name="connsiteX37" fmla="*/ 0 w 5304325"/>
              <a:gd name="connsiteY37" fmla="*/ 2710390 h 5508923"/>
              <a:gd name="connsiteX38" fmla="*/ 0 w 5304325"/>
              <a:gd name="connsiteY38" fmla="*/ 2247640 h 5508923"/>
              <a:gd name="connsiteX39" fmla="*/ 0 w 5304325"/>
              <a:gd name="connsiteY39" fmla="*/ 1608605 h 5508923"/>
              <a:gd name="connsiteX40" fmla="*/ 0 w 5304325"/>
              <a:gd name="connsiteY40" fmla="*/ 1101784 h 5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304325" h="5508923" fill="none" extrusionOk="0">
                <a:moveTo>
                  <a:pt x="0" y="1101784"/>
                </a:moveTo>
                <a:cubicBezTo>
                  <a:pt x="209991" y="1055159"/>
                  <a:pt x="304383" y="1073121"/>
                  <a:pt x="424346" y="1013641"/>
                </a:cubicBezTo>
                <a:cubicBezTo>
                  <a:pt x="544309" y="954162"/>
                  <a:pt x="758159" y="958055"/>
                  <a:pt x="848692" y="925499"/>
                </a:cubicBezTo>
                <a:cubicBezTo>
                  <a:pt x="939225" y="892942"/>
                  <a:pt x="1314132" y="856767"/>
                  <a:pt x="1432168" y="804302"/>
                </a:cubicBezTo>
                <a:cubicBezTo>
                  <a:pt x="1550205" y="751837"/>
                  <a:pt x="1664719" y="769912"/>
                  <a:pt x="1856514" y="716160"/>
                </a:cubicBezTo>
                <a:cubicBezTo>
                  <a:pt x="2048309" y="662407"/>
                  <a:pt x="2186051" y="648347"/>
                  <a:pt x="2386946" y="605981"/>
                </a:cubicBezTo>
                <a:cubicBezTo>
                  <a:pt x="2587841" y="563615"/>
                  <a:pt x="2628732" y="583898"/>
                  <a:pt x="2811292" y="517838"/>
                </a:cubicBezTo>
                <a:cubicBezTo>
                  <a:pt x="2993852" y="451778"/>
                  <a:pt x="3112001" y="469618"/>
                  <a:pt x="3235638" y="429696"/>
                </a:cubicBezTo>
                <a:cubicBezTo>
                  <a:pt x="3359275" y="389774"/>
                  <a:pt x="3617429" y="378534"/>
                  <a:pt x="3713027" y="330535"/>
                </a:cubicBezTo>
                <a:cubicBezTo>
                  <a:pt x="3808625" y="282536"/>
                  <a:pt x="4046494" y="326137"/>
                  <a:pt x="4296503" y="209339"/>
                </a:cubicBezTo>
                <a:cubicBezTo>
                  <a:pt x="4546512" y="92541"/>
                  <a:pt x="4584384" y="163083"/>
                  <a:pt x="4720849" y="121196"/>
                </a:cubicBezTo>
                <a:cubicBezTo>
                  <a:pt x="4857314" y="79309"/>
                  <a:pt x="5132201" y="95667"/>
                  <a:pt x="5304325" y="0"/>
                </a:cubicBezTo>
                <a:cubicBezTo>
                  <a:pt x="5309472" y="153308"/>
                  <a:pt x="5253440" y="294564"/>
                  <a:pt x="5304325" y="495803"/>
                </a:cubicBezTo>
                <a:cubicBezTo>
                  <a:pt x="5355210" y="697042"/>
                  <a:pt x="5249697" y="855399"/>
                  <a:pt x="5304325" y="1046695"/>
                </a:cubicBezTo>
                <a:cubicBezTo>
                  <a:pt x="5358953" y="1237991"/>
                  <a:pt x="5285602" y="1357499"/>
                  <a:pt x="5304325" y="1597588"/>
                </a:cubicBezTo>
                <a:cubicBezTo>
                  <a:pt x="5323048" y="1837677"/>
                  <a:pt x="5303126" y="1997705"/>
                  <a:pt x="5304325" y="2148480"/>
                </a:cubicBezTo>
                <a:cubicBezTo>
                  <a:pt x="5305524" y="2299255"/>
                  <a:pt x="5228417" y="2525062"/>
                  <a:pt x="5304325" y="2809551"/>
                </a:cubicBezTo>
                <a:cubicBezTo>
                  <a:pt x="5380233" y="3094040"/>
                  <a:pt x="5246181" y="3121510"/>
                  <a:pt x="5304325" y="3305354"/>
                </a:cubicBezTo>
                <a:cubicBezTo>
                  <a:pt x="5362469" y="3489198"/>
                  <a:pt x="5295340" y="3627078"/>
                  <a:pt x="5304325" y="3856246"/>
                </a:cubicBezTo>
                <a:cubicBezTo>
                  <a:pt x="5313310" y="4085414"/>
                  <a:pt x="5293635" y="4148990"/>
                  <a:pt x="5304325" y="4241871"/>
                </a:cubicBezTo>
                <a:cubicBezTo>
                  <a:pt x="5315015" y="4334753"/>
                  <a:pt x="5297686" y="4435592"/>
                  <a:pt x="5304325" y="4627495"/>
                </a:cubicBezTo>
                <a:cubicBezTo>
                  <a:pt x="5310964" y="4819398"/>
                  <a:pt x="5274617" y="4901823"/>
                  <a:pt x="5304325" y="5013120"/>
                </a:cubicBezTo>
                <a:cubicBezTo>
                  <a:pt x="5334033" y="5124418"/>
                  <a:pt x="5278373" y="5401552"/>
                  <a:pt x="5304325" y="5508923"/>
                </a:cubicBezTo>
                <a:cubicBezTo>
                  <a:pt x="5153688" y="5514071"/>
                  <a:pt x="4878634" y="5460056"/>
                  <a:pt x="4767999" y="5508923"/>
                </a:cubicBezTo>
                <a:cubicBezTo>
                  <a:pt x="4657364" y="5557790"/>
                  <a:pt x="4446721" y="5475758"/>
                  <a:pt x="4231673" y="5508923"/>
                </a:cubicBezTo>
                <a:cubicBezTo>
                  <a:pt x="4016625" y="5542088"/>
                  <a:pt x="3919558" y="5461423"/>
                  <a:pt x="3642303" y="5508923"/>
                </a:cubicBezTo>
                <a:cubicBezTo>
                  <a:pt x="3365048" y="5556423"/>
                  <a:pt x="3238376" y="5437629"/>
                  <a:pt x="2999890" y="5508923"/>
                </a:cubicBezTo>
                <a:cubicBezTo>
                  <a:pt x="2761404" y="5580217"/>
                  <a:pt x="2668663" y="5497868"/>
                  <a:pt x="2569651" y="5508923"/>
                </a:cubicBezTo>
                <a:cubicBezTo>
                  <a:pt x="2470639" y="5519978"/>
                  <a:pt x="2184320" y="5473818"/>
                  <a:pt x="2033325" y="5508923"/>
                </a:cubicBezTo>
                <a:cubicBezTo>
                  <a:pt x="1882330" y="5544028"/>
                  <a:pt x="1564525" y="5487361"/>
                  <a:pt x="1443955" y="5508923"/>
                </a:cubicBezTo>
                <a:cubicBezTo>
                  <a:pt x="1323385" y="5530485"/>
                  <a:pt x="1141396" y="5458874"/>
                  <a:pt x="1013715" y="5508923"/>
                </a:cubicBezTo>
                <a:cubicBezTo>
                  <a:pt x="886034" y="5558972"/>
                  <a:pt x="736109" y="5468097"/>
                  <a:pt x="530432" y="5508923"/>
                </a:cubicBezTo>
                <a:cubicBezTo>
                  <a:pt x="324755" y="5549749"/>
                  <a:pt x="224861" y="5457797"/>
                  <a:pt x="0" y="5508923"/>
                </a:cubicBezTo>
                <a:cubicBezTo>
                  <a:pt x="-41618" y="5315250"/>
                  <a:pt x="30017" y="5188765"/>
                  <a:pt x="0" y="4869888"/>
                </a:cubicBezTo>
                <a:cubicBezTo>
                  <a:pt x="-30017" y="4551012"/>
                  <a:pt x="74319" y="4533576"/>
                  <a:pt x="0" y="4230853"/>
                </a:cubicBezTo>
                <a:cubicBezTo>
                  <a:pt x="-74319" y="3928130"/>
                  <a:pt x="21413" y="3943896"/>
                  <a:pt x="0" y="3724032"/>
                </a:cubicBezTo>
                <a:cubicBezTo>
                  <a:pt x="-21413" y="3504168"/>
                  <a:pt x="16435" y="3451028"/>
                  <a:pt x="0" y="3305354"/>
                </a:cubicBezTo>
                <a:cubicBezTo>
                  <a:pt x="-16435" y="3159680"/>
                  <a:pt x="18808" y="2948133"/>
                  <a:pt x="0" y="2710390"/>
                </a:cubicBezTo>
                <a:cubicBezTo>
                  <a:pt x="-18808" y="2472647"/>
                  <a:pt x="35448" y="2464159"/>
                  <a:pt x="0" y="2247640"/>
                </a:cubicBezTo>
                <a:cubicBezTo>
                  <a:pt x="-35448" y="2031121"/>
                  <a:pt x="74157" y="1856186"/>
                  <a:pt x="0" y="1608605"/>
                </a:cubicBezTo>
                <a:cubicBezTo>
                  <a:pt x="-74157" y="1361024"/>
                  <a:pt x="30045" y="1313502"/>
                  <a:pt x="0" y="1101784"/>
                </a:cubicBezTo>
                <a:close/>
              </a:path>
              <a:path w="5304325" h="5508923" stroke="0" extrusionOk="0">
                <a:moveTo>
                  <a:pt x="0" y="1101784"/>
                </a:moveTo>
                <a:cubicBezTo>
                  <a:pt x="303163" y="1024314"/>
                  <a:pt x="492240" y="1064382"/>
                  <a:pt x="636519" y="969570"/>
                </a:cubicBezTo>
                <a:cubicBezTo>
                  <a:pt x="780798" y="874758"/>
                  <a:pt x="906402" y="919080"/>
                  <a:pt x="1007822" y="892445"/>
                </a:cubicBezTo>
                <a:cubicBezTo>
                  <a:pt x="1109242" y="865810"/>
                  <a:pt x="1389252" y="856344"/>
                  <a:pt x="1538254" y="782267"/>
                </a:cubicBezTo>
                <a:cubicBezTo>
                  <a:pt x="1687256" y="708190"/>
                  <a:pt x="1933308" y="735074"/>
                  <a:pt x="2174773" y="650053"/>
                </a:cubicBezTo>
                <a:cubicBezTo>
                  <a:pt x="2416238" y="565032"/>
                  <a:pt x="2493929" y="616629"/>
                  <a:pt x="2705206" y="539874"/>
                </a:cubicBezTo>
                <a:cubicBezTo>
                  <a:pt x="2916483" y="463119"/>
                  <a:pt x="2985545" y="520037"/>
                  <a:pt x="3235638" y="429696"/>
                </a:cubicBezTo>
                <a:cubicBezTo>
                  <a:pt x="3485731" y="339354"/>
                  <a:pt x="3532985" y="422573"/>
                  <a:pt x="3713027" y="330535"/>
                </a:cubicBezTo>
                <a:cubicBezTo>
                  <a:pt x="3893069" y="238497"/>
                  <a:pt x="4063278" y="278004"/>
                  <a:pt x="4190417" y="231375"/>
                </a:cubicBezTo>
                <a:cubicBezTo>
                  <a:pt x="4317556" y="184746"/>
                  <a:pt x="4609750" y="205786"/>
                  <a:pt x="4720849" y="121196"/>
                </a:cubicBezTo>
                <a:cubicBezTo>
                  <a:pt x="4831948" y="36606"/>
                  <a:pt x="5125202" y="98403"/>
                  <a:pt x="5304325" y="0"/>
                </a:cubicBezTo>
                <a:cubicBezTo>
                  <a:pt x="5308530" y="164469"/>
                  <a:pt x="5242726" y="357468"/>
                  <a:pt x="5304325" y="550892"/>
                </a:cubicBezTo>
                <a:cubicBezTo>
                  <a:pt x="5365924" y="744316"/>
                  <a:pt x="5266307" y="1063828"/>
                  <a:pt x="5304325" y="1211963"/>
                </a:cubicBezTo>
                <a:cubicBezTo>
                  <a:pt x="5342343" y="1360098"/>
                  <a:pt x="5249467" y="1567249"/>
                  <a:pt x="5304325" y="1873034"/>
                </a:cubicBezTo>
                <a:cubicBezTo>
                  <a:pt x="5359183" y="2178819"/>
                  <a:pt x="5261793" y="2240661"/>
                  <a:pt x="5304325" y="2479015"/>
                </a:cubicBezTo>
                <a:cubicBezTo>
                  <a:pt x="5346857" y="2717369"/>
                  <a:pt x="5282360" y="2797538"/>
                  <a:pt x="5304325" y="3029908"/>
                </a:cubicBezTo>
                <a:cubicBezTo>
                  <a:pt x="5326290" y="3262278"/>
                  <a:pt x="5300635" y="3419804"/>
                  <a:pt x="5304325" y="3525711"/>
                </a:cubicBezTo>
                <a:cubicBezTo>
                  <a:pt x="5308015" y="3631618"/>
                  <a:pt x="5268532" y="3747822"/>
                  <a:pt x="5304325" y="3911335"/>
                </a:cubicBezTo>
                <a:cubicBezTo>
                  <a:pt x="5340118" y="4074848"/>
                  <a:pt x="5257285" y="4381412"/>
                  <a:pt x="5304325" y="4517317"/>
                </a:cubicBezTo>
                <a:cubicBezTo>
                  <a:pt x="5351365" y="4653222"/>
                  <a:pt x="5303733" y="5055760"/>
                  <a:pt x="5304325" y="5508923"/>
                </a:cubicBezTo>
                <a:cubicBezTo>
                  <a:pt x="5147050" y="5554437"/>
                  <a:pt x="4825180" y="5501095"/>
                  <a:pt x="4608869" y="5508923"/>
                </a:cubicBezTo>
                <a:cubicBezTo>
                  <a:pt x="4392558" y="5516751"/>
                  <a:pt x="4100322" y="5456544"/>
                  <a:pt x="3913413" y="5508923"/>
                </a:cubicBezTo>
                <a:cubicBezTo>
                  <a:pt x="3726504" y="5561302"/>
                  <a:pt x="3530211" y="5456464"/>
                  <a:pt x="3430130" y="5508923"/>
                </a:cubicBezTo>
                <a:cubicBezTo>
                  <a:pt x="3330049" y="5561382"/>
                  <a:pt x="3165214" y="5484175"/>
                  <a:pt x="2999890" y="5508923"/>
                </a:cubicBezTo>
                <a:cubicBezTo>
                  <a:pt x="2834566" y="5533671"/>
                  <a:pt x="2453700" y="5501268"/>
                  <a:pt x="2304435" y="5508923"/>
                </a:cubicBezTo>
                <a:cubicBezTo>
                  <a:pt x="2155171" y="5516578"/>
                  <a:pt x="1886565" y="5475745"/>
                  <a:pt x="1608979" y="5508923"/>
                </a:cubicBezTo>
                <a:cubicBezTo>
                  <a:pt x="1331393" y="5542101"/>
                  <a:pt x="1058851" y="5494034"/>
                  <a:pt x="913523" y="5508923"/>
                </a:cubicBezTo>
                <a:cubicBezTo>
                  <a:pt x="768195" y="5523812"/>
                  <a:pt x="420654" y="5400216"/>
                  <a:pt x="0" y="5508923"/>
                </a:cubicBezTo>
                <a:cubicBezTo>
                  <a:pt x="-45031" y="5304122"/>
                  <a:pt x="19260" y="5195375"/>
                  <a:pt x="0" y="5090245"/>
                </a:cubicBezTo>
                <a:cubicBezTo>
                  <a:pt x="-19260" y="4985115"/>
                  <a:pt x="36903" y="4766315"/>
                  <a:pt x="0" y="4671567"/>
                </a:cubicBezTo>
                <a:cubicBezTo>
                  <a:pt x="-36903" y="4576819"/>
                  <a:pt x="66279" y="4257258"/>
                  <a:pt x="0" y="4076603"/>
                </a:cubicBezTo>
                <a:cubicBezTo>
                  <a:pt x="-66279" y="3895948"/>
                  <a:pt x="35281" y="3797793"/>
                  <a:pt x="0" y="3657925"/>
                </a:cubicBezTo>
                <a:cubicBezTo>
                  <a:pt x="-35281" y="3518057"/>
                  <a:pt x="324" y="3256429"/>
                  <a:pt x="0" y="3151104"/>
                </a:cubicBezTo>
                <a:cubicBezTo>
                  <a:pt x="-324" y="3045779"/>
                  <a:pt x="3853" y="2825761"/>
                  <a:pt x="0" y="2556140"/>
                </a:cubicBezTo>
                <a:cubicBezTo>
                  <a:pt x="-3853" y="2286519"/>
                  <a:pt x="38475" y="2335209"/>
                  <a:pt x="0" y="2137462"/>
                </a:cubicBezTo>
                <a:cubicBezTo>
                  <a:pt x="-38475" y="1939715"/>
                  <a:pt x="10969" y="1401903"/>
                  <a:pt x="0" y="1101784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D62D9A-F31E-4344-91B2-89D057C023A9}"/>
              </a:ext>
            </a:extLst>
          </p:cNvPr>
          <p:cNvGrpSpPr/>
          <p:nvPr/>
        </p:nvGrpSpPr>
        <p:grpSpPr>
          <a:xfrm>
            <a:off x="5504728" y="4324235"/>
            <a:ext cx="2362157" cy="2000269"/>
            <a:chOff x="5037885" y="3144207"/>
            <a:chExt cx="3566816" cy="302037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A3D497E-D8B5-4C79-A510-80FBEF273403}"/>
                </a:ext>
              </a:extLst>
            </p:cNvPr>
            <p:cNvGrpSpPr/>
            <p:nvPr/>
          </p:nvGrpSpPr>
          <p:grpSpPr>
            <a:xfrm>
              <a:off x="5037885" y="3144207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E5D043A-8848-46D8-A715-E672262AB82D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65" name="사각형: 둥근 위쪽 모서리 64">
                  <a:extLst>
                    <a:ext uri="{FF2B5EF4-FFF2-40B4-BE49-F238E27FC236}">
                      <a16:creationId xmlns:a16="http://schemas.microsoft.com/office/drawing/2014/main" id="{0FB9367B-25EF-4441-ABAB-334561238DF0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68" name="Picture 4" descr="Iphone X Vector - Free image on Pixabay">
                  <a:extLst>
                    <a:ext uri="{FF2B5EF4-FFF2-40B4-BE49-F238E27FC236}">
                      <a16:creationId xmlns:a16="http://schemas.microsoft.com/office/drawing/2014/main" id="{87580D6C-229A-4B98-9C78-425FB9B4DF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989D412-AFE4-4FC2-8BDE-17F13FA070AC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59" name="순서도: 수행의 시작/종료 58">
                  <a:extLst>
                    <a:ext uri="{FF2B5EF4-FFF2-40B4-BE49-F238E27FC236}">
                      <a16:creationId xmlns:a16="http://schemas.microsoft.com/office/drawing/2014/main" id="{E031DE51-7F9C-410E-B2D1-8298F3A5A8F8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9DDDB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B8E9CC-2380-4E55-B77E-FC906A66A235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9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찜</a:t>
                  </a:r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ko-KR" altLang="en-US" sz="1052" dirty="0">
                      <a:solidFill>
                        <a:srgbClr val="E55D53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많은 순</a:t>
                  </a:r>
                </a:p>
              </p:txBody>
            </p:sp>
          </p:grpSp>
        </p:grpSp>
        <p:pic>
          <p:nvPicPr>
            <p:cNvPr id="56" name="그림 55" descr="인형이(가) 표시된 사진&#10;&#10;자동 생성된 설명">
              <a:extLst>
                <a:ext uri="{FF2B5EF4-FFF2-40B4-BE49-F238E27FC236}">
                  <a16:creationId xmlns:a16="http://schemas.microsoft.com/office/drawing/2014/main" id="{AC59F784-FD00-4C11-83F8-621139D8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0026" y="3817031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AC95B7-E3EB-4F4E-9B76-12E14114377D}"/>
              </a:ext>
            </a:extLst>
          </p:cNvPr>
          <p:cNvGrpSpPr/>
          <p:nvPr/>
        </p:nvGrpSpPr>
        <p:grpSpPr>
          <a:xfrm>
            <a:off x="0" y="772765"/>
            <a:ext cx="10696807" cy="6053986"/>
            <a:chOff x="75585" y="-45432"/>
            <a:chExt cx="12197695" cy="690343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00D930F-538F-402C-A663-F869193E53D9}"/>
                </a:ext>
              </a:extLst>
            </p:cNvPr>
            <p:cNvSpPr/>
            <p:nvPr/>
          </p:nvSpPr>
          <p:spPr>
            <a:xfrm>
              <a:off x="81280" y="6281988"/>
              <a:ext cx="12180610" cy="576012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93BA81-3708-44D5-BB05-DD4F244C9A29}"/>
                </a:ext>
              </a:extLst>
            </p:cNvPr>
            <p:cNvSpPr/>
            <p:nvPr/>
          </p:nvSpPr>
          <p:spPr>
            <a:xfrm>
              <a:off x="81280" y="-22716"/>
              <a:ext cx="12192000" cy="598728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42C5516-5CDA-4DE1-8797-DF1BDD1E5C23}"/>
                </a:ext>
              </a:extLst>
            </p:cNvPr>
            <p:cNvSpPr/>
            <p:nvPr/>
          </p:nvSpPr>
          <p:spPr>
            <a:xfrm rot="5400000">
              <a:off x="-2980348" y="3010501"/>
              <a:ext cx="6880716" cy="768849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B253F1-C4E4-4B5A-B11E-D0239703A0D4}"/>
                </a:ext>
              </a:extLst>
            </p:cNvPr>
            <p:cNvSpPr/>
            <p:nvPr/>
          </p:nvSpPr>
          <p:spPr>
            <a:xfrm rot="5400000">
              <a:off x="8534225" y="3084903"/>
              <a:ext cx="6835284" cy="620046"/>
            </a:xfrm>
            <a:prstGeom prst="rect">
              <a:avLst/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20B39B89-95CA-4EC5-9228-67F47868FF5F}"/>
                </a:ext>
              </a:extLst>
            </p:cNvPr>
            <p:cNvSpPr/>
            <p:nvPr/>
          </p:nvSpPr>
          <p:spPr>
            <a:xfrm>
              <a:off x="5257019" y="562322"/>
              <a:ext cx="1657065" cy="5742382"/>
            </a:xfrm>
            <a:prstGeom prst="parallelogram">
              <a:avLst>
                <a:gd name="adj" fmla="val 67650"/>
              </a:avLst>
            </a:prstGeom>
            <a:solidFill>
              <a:srgbClr val="75A6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/>
            </a:p>
          </p:txBody>
        </p:sp>
        <p:sp>
          <p:nvSpPr>
            <p:cNvPr id="45" name="순서도: 수동 입력 44">
              <a:extLst>
                <a:ext uri="{FF2B5EF4-FFF2-40B4-BE49-F238E27FC236}">
                  <a16:creationId xmlns:a16="http://schemas.microsoft.com/office/drawing/2014/main" id="{028F315F-179A-438B-8523-D654D3D3D79F}"/>
                </a:ext>
              </a:extLst>
            </p:cNvPr>
            <p:cNvSpPr/>
            <p:nvPr/>
          </p:nvSpPr>
          <p:spPr>
            <a:xfrm rot="5400000" flipH="1">
              <a:off x="759469" y="660977"/>
              <a:ext cx="5705976" cy="5536046"/>
            </a:xfrm>
            <a:custGeom>
              <a:avLst/>
              <a:gdLst>
                <a:gd name="connsiteX0" fmla="*/ 0 w 5705976"/>
                <a:gd name="connsiteY0" fmla="*/ 1107209 h 5536046"/>
                <a:gd name="connsiteX1" fmla="*/ 399418 w 5705976"/>
                <a:gd name="connsiteY1" fmla="*/ 1029704 h 5536046"/>
                <a:gd name="connsiteX2" fmla="*/ 855896 w 5705976"/>
                <a:gd name="connsiteY2" fmla="*/ 941128 h 5536046"/>
                <a:gd name="connsiteX3" fmla="*/ 1312374 w 5705976"/>
                <a:gd name="connsiteY3" fmla="*/ 852551 h 5536046"/>
                <a:gd name="connsiteX4" fmla="*/ 1882972 w 5705976"/>
                <a:gd name="connsiteY4" fmla="*/ 741830 h 5536046"/>
                <a:gd name="connsiteX5" fmla="*/ 2282390 w 5705976"/>
                <a:gd name="connsiteY5" fmla="*/ 664325 h 5536046"/>
                <a:gd name="connsiteX6" fmla="*/ 2967108 w 5705976"/>
                <a:gd name="connsiteY6" fmla="*/ 531460 h 5536046"/>
                <a:gd name="connsiteX7" fmla="*/ 3366526 w 5705976"/>
                <a:gd name="connsiteY7" fmla="*/ 453956 h 5536046"/>
                <a:gd name="connsiteX8" fmla="*/ 4051243 w 5705976"/>
                <a:gd name="connsiteY8" fmla="*/ 321091 h 5536046"/>
                <a:gd name="connsiteX9" fmla="*/ 4507721 w 5705976"/>
                <a:gd name="connsiteY9" fmla="*/ 232514 h 5536046"/>
                <a:gd name="connsiteX10" fmla="*/ 5078319 w 5705976"/>
                <a:gd name="connsiteY10" fmla="*/ 121793 h 5536046"/>
                <a:gd name="connsiteX11" fmla="*/ 5705976 w 5705976"/>
                <a:gd name="connsiteY11" fmla="*/ 0 h 5536046"/>
                <a:gd name="connsiteX12" fmla="*/ 5705976 w 5705976"/>
                <a:gd name="connsiteY12" fmla="*/ 608965 h 5536046"/>
                <a:gd name="connsiteX13" fmla="*/ 5705976 w 5705976"/>
                <a:gd name="connsiteY13" fmla="*/ 1107209 h 5536046"/>
                <a:gd name="connsiteX14" fmla="*/ 5705976 w 5705976"/>
                <a:gd name="connsiteY14" fmla="*/ 1494732 h 5536046"/>
                <a:gd name="connsiteX15" fmla="*/ 5705976 w 5705976"/>
                <a:gd name="connsiteY15" fmla="*/ 1992977 h 5536046"/>
                <a:gd name="connsiteX16" fmla="*/ 5705976 w 5705976"/>
                <a:gd name="connsiteY16" fmla="*/ 2380500 h 5536046"/>
                <a:gd name="connsiteX17" fmla="*/ 5705976 w 5705976"/>
                <a:gd name="connsiteY17" fmla="*/ 2823383 h 5536046"/>
                <a:gd name="connsiteX18" fmla="*/ 5705976 w 5705976"/>
                <a:gd name="connsiteY18" fmla="*/ 3432349 h 5536046"/>
                <a:gd name="connsiteX19" fmla="*/ 5705976 w 5705976"/>
                <a:gd name="connsiteY19" fmla="*/ 3985953 h 5536046"/>
                <a:gd name="connsiteX20" fmla="*/ 5705976 w 5705976"/>
                <a:gd name="connsiteY20" fmla="*/ 4539558 h 5536046"/>
                <a:gd name="connsiteX21" fmla="*/ 5705976 w 5705976"/>
                <a:gd name="connsiteY21" fmla="*/ 5536046 h 5536046"/>
                <a:gd name="connsiteX22" fmla="*/ 5306558 w 5705976"/>
                <a:gd name="connsiteY22" fmla="*/ 5536046 h 5536046"/>
                <a:gd name="connsiteX23" fmla="*/ 4621841 w 5705976"/>
                <a:gd name="connsiteY23" fmla="*/ 5536046 h 5536046"/>
                <a:gd name="connsiteX24" fmla="*/ 3994183 w 5705976"/>
                <a:gd name="connsiteY24" fmla="*/ 5536046 h 5536046"/>
                <a:gd name="connsiteX25" fmla="*/ 3309466 w 5705976"/>
                <a:gd name="connsiteY25" fmla="*/ 5536046 h 5536046"/>
                <a:gd name="connsiteX26" fmla="*/ 2910048 w 5705976"/>
                <a:gd name="connsiteY26" fmla="*/ 5536046 h 5536046"/>
                <a:gd name="connsiteX27" fmla="*/ 2339450 w 5705976"/>
                <a:gd name="connsiteY27" fmla="*/ 5536046 h 5536046"/>
                <a:gd name="connsiteX28" fmla="*/ 1940032 w 5705976"/>
                <a:gd name="connsiteY28" fmla="*/ 5536046 h 5536046"/>
                <a:gd name="connsiteX29" fmla="*/ 1540614 w 5705976"/>
                <a:gd name="connsiteY29" fmla="*/ 5536046 h 5536046"/>
                <a:gd name="connsiteX30" fmla="*/ 855896 w 5705976"/>
                <a:gd name="connsiteY30" fmla="*/ 5536046 h 5536046"/>
                <a:gd name="connsiteX31" fmla="*/ 0 w 5705976"/>
                <a:gd name="connsiteY31" fmla="*/ 5536046 h 5536046"/>
                <a:gd name="connsiteX32" fmla="*/ 0 w 5705976"/>
                <a:gd name="connsiteY32" fmla="*/ 4982441 h 5536046"/>
                <a:gd name="connsiteX33" fmla="*/ 0 w 5705976"/>
                <a:gd name="connsiteY33" fmla="*/ 4561702 h 5536046"/>
                <a:gd name="connsiteX34" fmla="*/ 0 w 5705976"/>
                <a:gd name="connsiteY34" fmla="*/ 4008097 h 5536046"/>
                <a:gd name="connsiteX35" fmla="*/ 0 w 5705976"/>
                <a:gd name="connsiteY35" fmla="*/ 3543069 h 5536046"/>
                <a:gd name="connsiteX36" fmla="*/ 0 w 5705976"/>
                <a:gd name="connsiteY36" fmla="*/ 3033753 h 5536046"/>
                <a:gd name="connsiteX37" fmla="*/ 0 w 5705976"/>
                <a:gd name="connsiteY37" fmla="*/ 2480148 h 5536046"/>
                <a:gd name="connsiteX38" fmla="*/ 0 w 5705976"/>
                <a:gd name="connsiteY38" fmla="*/ 1926544 h 5536046"/>
                <a:gd name="connsiteX39" fmla="*/ 0 w 5705976"/>
                <a:gd name="connsiteY39" fmla="*/ 1107209 h 553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05976" h="5536046" extrusionOk="0">
                  <a:moveTo>
                    <a:pt x="0" y="1107209"/>
                  </a:moveTo>
                  <a:cubicBezTo>
                    <a:pt x="166078" y="1049673"/>
                    <a:pt x="207218" y="1074797"/>
                    <a:pt x="399418" y="1029704"/>
                  </a:cubicBezTo>
                  <a:cubicBezTo>
                    <a:pt x="591618" y="984611"/>
                    <a:pt x="731358" y="1021315"/>
                    <a:pt x="855896" y="941128"/>
                  </a:cubicBezTo>
                  <a:cubicBezTo>
                    <a:pt x="980434" y="860941"/>
                    <a:pt x="1161470" y="882837"/>
                    <a:pt x="1312374" y="852551"/>
                  </a:cubicBezTo>
                  <a:cubicBezTo>
                    <a:pt x="1463278" y="822265"/>
                    <a:pt x="1628435" y="853957"/>
                    <a:pt x="1882972" y="741830"/>
                  </a:cubicBezTo>
                  <a:cubicBezTo>
                    <a:pt x="2137509" y="629703"/>
                    <a:pt x="2206197" y="705978"/>
                    <a:pt x="2282390" y="664325"/>
                  </a:cubicBezTo>
                  <a:cubicBezTo>
                    <a:pt x="2358583" y="622673"/>
                    <a:pt x="2685194" y="659403"/>
                    <a:pt x="2967108" y="531460"/>
                  </a:cubicBezTo>
                  <a:cubicBezTo>
                    <a:pt x="3249022" y="403517"/>
                    <a:pt x="3284757" y="511940"/>
                    <a:pt x="3366526" y="453956"/>
                  </a:cubicBezTo>
                  <a:cubicBezTo>
                    <a:pt x="3448295" y="395972"/>
                    <a:pt x="3813146" y="391101"/>
                    <a:pt x="4051243" y="321091"/>
                  </a:cubicBezTo>
                  <a:cubicBezTo>
                    <a:pt x="4289340" y="251080"/>
                    <a:pt x="4374473" y="282387"/>
                    <a:pt x="4507721" y="232514"/>
                  </a:cubicBezTo>
                  <a:cubicBezTo>
                    <a:pt x="4640969" y="182641"/>
                    <a:pt x="4907912" y="199392"/>
                    <a:pt x="5078319" y="121793"/>
                  </a:cubicBezTo>
                  <a:cubicBezTo>
                    <a:pt x="5248726" y="44194"/>
                    <a:pt x="5582258" y="97103"/>
                    <a:pt x="5705976" y="0"/>
                  </a:cubicBezTo>
                  <a:cubicBezTo>
                    <a:pt x="5734700" y="238022"/>
                    <a:pt x="5699794" y="343272"/>
                    <a:pt x="5705976" y="608965"/>
                  </a:cubicBezTo>
                  <a:cubicBezTo>
                    <a:pt x="5712158" y="874658"/>
                    <a:pt x="5662628" y="935171"/>
                    <a:pt x="5705976" y="1107209"/>
                  </a:cubicBezTo>
                  <a:cubicBezTo>
                    <a:pt x="5749324" y="1279247"/>
                    <a:pt x="5676802" y="1331114"/>
                    <a:pt x="5705976" y="1494732"/>
                  </a:cubicBezTo>
                  <a:cubicBezTo>
                    <a:pt x="5735150" y="1658350"/>
                    <a:pt x="5668534" y="1761409"/>
                    <a:pt x="5705976" y="1992977"/>
                  </a:cubicBezTo>
                  <a:cubicBezTo>
                    <a:pt x="5743418" y="2224545"/>
                    <a:pt x="5664151" y="2261478"/>
                    <a:pt x="5705976" y="2380500"/>
                  </a:cubicBezTo>
                  <a:cubicBezTo>
                    <a:pt x="5747801" y="2499522"/>
                    <a:pt x="5696591" y="2708292"/>
                    <a:pt x="5705976" y="2823383"/>
                  </a:cubicBezTo>
                  <a:cubicBezTo>
                    <a:pt x="5715361" y="2938474"/>
                    <a:pt x="5696395" y="3150471"/>
                    <a:pt x="5705976" y="3432349"/>
                  </a:cubicBezTo>
                  <a:cubicBezTo>
                    <a:pt x="5715557" y="3714227"/>
                    <a:pt x="5641060" y="3728841"/>
                    <a:pt x="5705976" y="3985953"/>
                  </a:cubicBezTo>
                  <a:cubicBezTo>
                    <a:pt x="5770892" y="4243065"/>
                    <a:pt x="5664464" y="4394555"/>
                    <a:pt x="5705976" y="4539558"/>
                  </a:cubicBezTo>
                  <a:cubicBezTo>
                    <a:pt x="5747488" y="4684562"/>
                    <a:pt x="5625812" y="5132262"/>
                    <a:pt x="5705976" y="5536046"/>
                  </a:cubicBezTo>
                  <a:cubicBezTo>
                    <a:pt x="5518967" y="5575018"/>
                    <a:pt x="5462712" y="5516855"/>
                    <a:pt x="5306558" y="5536046"/>
                  </a:cubicBezTo>
                  <a:cubicBezTo>
                    <a:pt x="5150404" y="5555237"/>
                    <a:pt x="4963574" y="5474190"/>
                    <a:pt x="4621841" y="5536046"/>
                  </a:cubicBezTo>
                  <a:cubicBezTo>
                    <a:pt x="4280108" y="5597902"/>
                    <a:pt x="4120120" y="5486667"/>
                    <a:pt x="3994183" y="5536046"/>
                  </a:cubicBezTo>
                  <a:cubicBezTo>
                    <a:pt x="3868246" y="5585425"/>
                    <a:pt x="3555874" y="5512484"/>
                    <a:pt x="3309466" y="5536046"/>
                  </a:cubicBezTo>
                  <a:cubicBezTo>
                    <a:pt x="3063058" y="5559608"/>
                    <a:pt x="3098570" y="5509224"/>
                    <a:pt x="2910048" y="5536046"/>
                  </a:cubicBezTo>
                  <a:cubicBezTo>
                    <a:pt x="2721526" y="5562868"/>
                    <a:pt x="2489173" y="5476924"/>
                    <a:pt x="2339450" y="5536046"/>
                  </a:cubicBezTo>
                  <a:cubicBezTo>
                    <a:pt x="2189727" y="5595168"/>
                    <a:pt x="2115615" y="5515850"/>
                    <a:pt x="1940032" y="5536046"/>
                  </a:cubicBezTo>
                  <a:cubicBezTo>
                    <a:pt x="1764449" y="5556242"/>
                    <a:pt x="1689991" y="5515133"/>
                    <a:pt x="1540614" y="5536046"/>
                  </a:cubicBezTo>
                  <a:cubicBezTo>
                    <a:pt x="1391237" y="5556959"/>
                    <a:pt x="1033438" y="5467360"/>
                    <a:pt x="855896" y="5536046"/>
                  </a:cubicBezTo>
                  <a:cubicBezTo>
                    <a:pt x="678354" y="5604732"/>
                    <a:pt x="416259" y="5524518"/>
                    <a:pt x="0" y="5536046"/>
                  </a:cubicBezTo>
                  <a:cubicBezTo>
                    <a:pt x="-40907" y="5420041"/>
                    <a:pt x="30226" y="5111025"/>
                    <a:pt x="0" y="4982441"/>
                  </a:cubicBezTo>
                  <a:cubicBezTo>
                    <a:pt x="-30226" y="4853857"/>
                    <a:pt x="11735" y="4711909"/>
                    <a:pt x="0" y="4561702"/>
                  </a:cubicBezTo>
                  <a:cubicBezTo>
                    <a:pt x="-11735" y="4411495"/>
                    <a:pt x="49260" y="4262417"/>
                    <a:pt x="0" y="4008097"/>
                  </a:cubicBezTo>
                  <a:cubicBezTo>
                    <a:pt x="-49260" y="3753778"/>
                    <a:pt x="18431" y="3744567"/>
                    <a:pt x="0" y="3543069"/>
                  </a:cubicBezTo>
                  <a:cubicBezTo>
                    <a:pt x="-18431" y="3341571"/>
                    <a:pt x="4377" y="3283097"/>
                    <a:pt x="0" y="3033753"/>
                  </a:cubicBezTo>
                  <a:cubicBezTo>
                    <a:pt x="-4377" y="2784409"/>
                    <a:pt x="49548" y="2734700"/>
                    <a:pt x="0" y="2480148"/>
                  </a:cubicBezTo>
                  <a:cubicBezTo>
                    <a:pt x="-49548" y="2225596"/>
                    <a:pt x="65312" y="2153141"/>
                    <a:pt x="0" y="1926544"/>
                  </a:cubicBezTo>
                  <a:cubicBezTo>
                    <a:pt x="-65312" y="1699947"/>
                    <a:pt x="30008" y="1458016"/>
                    <a:pt x="0" y="1107209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1281475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sp>
          <p:nvSpPr>
            <p:cNvPr id="46" name="순서도: 수동 입력 45">
              <a:extLst>
                <a:ext uri="{FF2B5EF4-FFF2-40B4-BE49-F238E27FC236}">
                  <a16:creationId xmlns:a16="http://schemas.microsoft.com/office/drawing/2014/main" id="{68860766-5DFE-4A68-B643-7DACCB94B71E}"/>
                </a:ext>
              </a:extLst>
            </p:cNvPr>
            <p:cNvSpPr/>
            <p:nvPr/>
          </p:nvSpPr>
          <p:spPr>
            <a:xfrm rot="5400000" flipV="1">
              <a:off x="5817888" y="503464"/>
              <a:ext cx="5742381" cy="5905530"/>
            </a:xfrm>
            <a:custGeom>
              <a:avLst/>
              <a:gdLst>
                <a:gd name="connsiteX0" fmla="*/ 0 w 5742381"/>
                <a:gd name="connsiteY0" fmla="*/ 1181106 h 5905530"/>
                <a:gd name="connsiteX1" fmla="*/ 689086 w 5742381"/>
                <a:gd name="connsiteY1" fmla="*/ 1039373 h 5905530"/>
                <a:gd name="connsiteX2" fmla="*/ 1091052 w 5742381"/>
                <a:gd name="connsiteY2" fmla="*/ 956696 h 5905530"/>
                <a:gd name="connsiteX3" fmla="*/ 1665290 w 5742381"/>
                <a:gd name="connsiteY3" fmla="*/ 838585 h 5905530"/>
                <a:gd name="connsiteX4" fmla="*/ 2354376 w 5742381"/>
                <a:gd name="connsiteY4" fmla="*/ 696853 h 5905530"/>
                <a:gd name="connsiteX5" fmla="*/ 2928614 w 5742381"/>
                <a:gd name="connsiteY5" fmla="*/ 578742 h 5905530"/>
                <a:gd name="connsiteX6" fmla="*/ 3502852 w 5742381"/>
                <a:gd name="connsiteY6" fmla="*/ 460631 h 5905530"/>
                <a:gd name="connsiteX7" fmla="*/ 4019667 w 5742381"/>
                <a:gd name="connsiteY7" fmla="*/ 354332 h 5905530"/>
                <a:gd name="connsiteX8" fmla="*/ 4536481 w 5742381"/>
                <a:gd name="connsiteY8" fmla="*/ 248032 h 5905530"/>
                <a:gd name="connsiteX9" fmla="*/ 5110719 w 5742381"/>
                <a:gd name="connsiteY9" fmla="*/ 129922 h 5905530"/>
                <a:gd name="connsiteX10" fmla="*/ 5742381 w 5742381"/>
                <a:gd name="connsiteY10" fmla="*/ 0 h 5905530"/>
                <a:gd name="connsiteX11" fmla="*/ 5742381 w 5742381"/>
                <a:gd name="connsiteY11" fmla="*/ 590553 h 5905530"/>
                <a:gd name="connsiteX12" fmla="*/ 5742381 w 5742381"/>
                <a:gd name="connsiteY12" fmla="*/ 1299217 h 5905530"/>
                <a:gd name="connsiteX13" fmla="*/ 5742381 w 5742381"/>
                <a:gd name="connsiteY13" fmla="*/ 2007880 h 5905530"/>
                <a:gd name="connsiteX14" fmla="*/ 5742381 w 5742381"/>
                <a:gd name="connsiteY14" fmla="*/ 2657489 h 5905530"/>
                <a:gd name="connsiteX15" fmla="*/ 5742381 w 5742381"/>
                <a:gd name="connsiteY15" fmla="*/ 3248042 h 5905530"/>
                <a:gd name="connsiteX16" fmla="*/ 5742381 w 5742381"/>
                <a:gd name="connsiteY16" fmla="*/ 3779539 h 5905530"/>
                <a:gd name="connsiteX17" fmla="*/ 5742381 w 5742381"/>
                <a:gd name="connsiteY17" fmla="*/ 4192926 h 5905530"/>
                <a:gd name="connsiteX18" fmla="*/ 5742381 w 5742381"/>
                <a:gd name="connsiteY18" fmla="*/ 4842535 h 5905530"/>
                <a:gd name="connsiteX19" fmla="*/ 5742381 w 5742381"/>
                <a:gd name="connsiteY19" fmla="*/ 5905530 h 5905530"/>
                <a:gd name="connsiteX20" fmla="*/ 5053295 w 5742381"/>
                <a:gd name="connsiteY20" fmla="*/ 5905530 h 5905530"/>
                <a:gd name="connsiteX21" fmla="*/ 4364210 w 5742381"/>
                <a:gd name="connsiteY21" fmla="*/ 5905530 h 5905530"/>
                <a:gd name="connsiteX22" fmla="*/ 3904819 w 5742381"/>
                <a:gd name="connsiteY22" fmla="*/ 5905530 h 5905530"/>
                <a:gd name="connsiteX23" fmla="*/ 3502852 w 5742381"/>
                <a:gd name="connsiteY23" fmla="*/ 5905530 h 5905530"/>
                <a:gd name="connsiteX24" fmla="*/ 2813767 w 5742381"/>
                <a:gd name="connsiteY24" fmla="*/ 5905530 h 5905530"/>
                <a:gd name="connsiteX25" fmla="*/ 2124681 w 5742381"/>
                <a:gd name="connsiteY25" fmla="*/ 5905530 h 5905530"/>
                <a:gd name="connsiteX26" fmla="*/ 1435595 w 5742381"/>
                <a:gd name="connsiteY26" fmla="*/ 5905530 h 5905530"/>
                <a:gd name="connsiteX27" fmla="*/ 1033629 w 5742381"/>
                <a:gd name="connsiteY27" fmla="*/ 5905530 h 5905530"/>
                <a:gd name="connsiteX28" fmla="*/ 631662 w 5742381"/>
                <a:gd name="connsiteY28" fmla="*/ 5905530 h 5905530"/>
                <a:gd name="connsiteX29" fmla="*/ 0 w 5742381"/>
                <a:gd name="connsiteY29" fmla="*/ 5905530 h 5905530"/>
                <a:gd name="connsiteX30" fmla="*/ 0 w 5742381"/>
                <a:gd name="connsiteY30" fmla="*/ 5409465 h 5905530"/>
                <a:gd name="connsiteX31" fmla="*/ 0 w 5742381"/>
                <a:gd name="connsiteY31" fmla="*/ 4960645 h 5905530"/>
                <a:gd name="connsiteX32" fmla="*/ 0 w 5742381"/>
                <a:gd name="connsiteY32" fmla="*/ 4417336 h 5905530"/>
                <a:gd name="connsiteX33" fmla="*/ 0 w 5742381"/>
                <a:gd name="connsiteY33" fmla="*/ 3779539 h 5905530"/>
                <a:gd name="connsiteX34" fmla="*/ 0 w 5742381"/>
                <a:gd name="connsiteY34" fmla="*/ 3330719 h 5905530"/>
                <a:gd name="connsiteX35" fmla="*/ 0 w 5742381"/>
                <a:gd name="connsiteY35" fmla="*/ 2692922 h 5905530"/>
                <a:gd name="connsiteX36" fmla="*/ 0 w 5742381"/>
                <a:gd name="connsiteY36" fmla="*/ 2196857 h 5905530"/>
                <a:gd name="connsiteX37" fmla="*/ 0 w 5742381"/>
                <a:gd name="connsiteY37" fmla="*/ 1700793 h 5905530"/>
                <a:gd name="connsiteX38" fmla="*/ 0 w 5742381"/>
                <a:gd name="connsiteY38" fmla="*/ 1181106 h 590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42381" h="5905530" extrusionOk="0">
                  <a:moveTo>
                    <a:pt x="0" y="1181106"/>
                  </a:moveTo>
                  <a:cubicBezTo>
                    <a:pt x="207726" y="1121865"/>
                    <a:pt x="428475" y="1107859"/>
                    <a:pt x="689086" y="1039373"/>
                  </a:cubicBezTo>
                  <a:cubicBezTo>
                    <a:pt x="949697" y="970888"/>
                    <a:pt x="1006912" y="1015340"/>
                    <a:pt x="1091052" y="956696"/>
                  </a:cubicBezTo>
                  <a:cubicBezTo>
                    <a:pt x="1175192" y="898052"/>
                    <a:pt x="1456576" y="923188"/>
                    <a:pt x="1665290" y="838585"/>
                  </a:cubicBezTo>
                  <a:cubicBezTo>
                    <a:pt x="1874004" y="753982"/>
                    <a:pt x="2103660" y="827062"/>
                    <a:pt x="2354376" y="696853"/>
                  </a:cubicBezTo>
                  <a:cubicBezTo>
                    <a:pt x="2605092" y="566643"/>
                    <a:pt x="2656471" y="650518"/>
                    <a:pt x="2928614" y="578742"/>
                  </a:cubicBezTo>
                  <a:cubicBezTo>
                    <a:pt x="3200757" y="506966"/>
                    <a:pt x="3397697" y="550731"/>
                    <a:pt x="3502852" y="460631"/>
                  </a:cubicBezTo>
                  <a:cubicBezTo>
                    <a:pt x="3608008" y="370531"/>
                    <a:pt x="3891601" y="440060"/>
                    <a:pt x="4019667" y="354332"/>
                  </a:cubicBezTo>
                  <a:cubicBezTo>
                    <a:pt x="4147733" y="268604"/>
                    <a:pt x="4301186" y="345424"/>
                    <a:pt x="4536481" y="248032"/>
                  </a:cubicBezTo>
                  <a:cubicBezTo>
                    <a:pt x="4771776" y="150640"/>
                    <a:pt x="4974317" y="211646"/>
                    <a:pt x="5110719" y="129922"/>
                  </a:cubicBezTo>
                  <a:cubicBezTo>
                    <a:pt x="5247121" y="48197"/>
                    <a:pt x="5485972" y="75267"/>
                    <a:pt x="5742381" y="0"/>
                  </a:cubicBezTo>
                  <a:cubicBezTo>
                    <a:pt x="5771011" y="262549"/>
                    <a:pt x="5722520" y="413757"/>
                    <a:pt x="5742381" y="590553"/>
                  </a:cubicBezTo>
                  <a:cubicBezTo>
                    <a:pt x="5762242" y="767349"/>
                    <a:pt x="5724896" y="1102937"/>
                    <a:pt x="5742381" y="1299217"/>
                  </a:cubicBezTo>
                  <a:cubicBezTo>
                    <a:pt x="5759866" y="1495497"/>
                    <a:pt x="5667368" y="1797904"/>
                    <a:pt x="5742381" y="2007880"/>
                  </a:cubicBezTo>
                  <a:cubicBezTo>
                    <a:pt x="5817394" y="2217856"/>
                    <a:pt x="5678604" y="2364457"/>
                    <a:pt x="5742381" y="2657489"/>
                  </a:cubicBezTo>
                  <a:cubicBezTo>
                    <a:pt x="5806158" y="2950521"/>
                    <a:pt x="5710450" y="2958301"/>
                    <a:pt x="5742381" y="3248042"/>
                  </a:cubicBezTo>
                  <a:cubicBezTo>
                    <a:pt x="5774312" y="3537783"/>
                    <a:pt x="5705382" y="3605807"/>
                    <a:pt x="5742381" y="3779539"/>
                  </a:cubicBezTo>
                  <a:cubicBezTo>
                    <a:pt x="5779380" y="3953271"/>
                    <a:pt x="5705130" y="4005067"/>
                    <a:pt x="5742381" y="4192926"/>
                  </a:cubicBezTo>
                  <a:cubicBezTo>
                    <a:pt x="5779632" y="4380785"/>
                    <a:pt x="5679946" y="4651839"/>
                    <a:pt x="5742381" y="4842535"/>
                  </a:cubicBezTo>
                  <a:cubicBezTo>
                    <a:pt x="5804816" y="5033231"/>
                    <a:pt x="5665974" y="5675545"/>
                    <a:pt x="5742381" y="5905530"/>
                  </a:cubicBezTo>
                  <a:cubicBezTo>
                    <a:pt x="5582002" y="5941389"/>
                    <a:pt x="5192539" y="5825949"/>
                    <a:pt x="5053295" y="5905530"/>
                  </a:cubicBezTo>
                  <a:cubicBezTo>
                    <a:pt x="4914051" y="5985111"/>
                    <a:pt x="4561327" y="5869677"/>
                    <a:pt x="4364210" y="5905530"/>
                  </a:cubicBezTo>
                  <a:cubicBezTo>
                    <a:pt x="4167093" y="5941383"/>
                    <a:pt x="4108000" y="5902846"/>
                    <a:pt x="3904819" y="5905530"/>
                  </a:cubicBezTo>
                  <a:cubicBezTo>
                    <a:pt x="3701638" y="5908214"/>
                    <a:pt x="3698310" y="5872920"/>
                    <a:pt x="3502852" y="5905530"/>
                  </a:cubicBezTo>
                  <a:cubicBezTo>
                    <a:pt x="3307394" y="5938140"/>
                    <a:pt x="2960893" y="5867946"/>
                    <a:pt x="2813767" y="5905530"/>
                  </a:cubicBezTo>
                  <a:cubicBezTo>
                    <a:pt x="2666642" y="5943114"/>
                    <a:pt x="2264969" y="5899295"/>
                    <a:pt x="2124681" y="5905530"/>
                  </a:cubicBezTo>
                  <a:cubicBezTo>
                    <a:pt x="1984393" y="5911765"/>
                    <a:pt x="1598633" y="5873198"/>
                    <a:pt x="1435595" y="5905530"/>
                  </a:cubicBezTo>
                  <a:cubicBezTo>
                    <a:pt x="1272557" y="5937862"/>
                    <a:pt x="1128224" y="5874274"/>
                    <a:pt x="1033629" y="5905530"/>
                  </a:cubicBezTo>
                  <a:cubicBezTo>
                    <a:pt x="939034" y="5936786"/>
                    <a:pt x="764601" y="5858564"/>
                    <a:pt x="631662" y="5905530"/>
                  </a:cubicBezTo>
                  <a:cubicBezTo>
                    <a:pt x="498723" y="5952496"/>
                    <a:pt x="211268" y="5837756"/>
                    <a:pt x="0" y="5905530"/>
                  </a:cubicBezTo>
                  <a:cubicBezTo>
                    <a:pt x="-52405" y="5661244"/>
                    <a:pt x="56459" y="5571295"/>
                    <a:pt x="0" y="5409465"/>
                  </a:cubicBezTo>
                  <a:cubicBezTo>
                    <a:pt x="-56459" y="5247635"/>
                    <a:pt x="42550" y="5158806"/>
                    <a:pt x="0" y="4960645"/>
                  </a:cubicBezTo>
                  <a:cubicBezTo>
                    <a:pt x="-42550" y="4762484"/>
                    <a:pt x="63163" y="4530844"/>
                    <a:pt x="0" y="4417336"/>
                  </a:cubicBezTo>
                  <a:cubicBezTo>
                    <a:pt x="-63163" y="4303828"/>
                    <a:pt x="9035" y="4022259"/>
                    <a:pt x="0" y="3779539"/>
                  </a:cubicBezTo>
                  <a:cubicBezTo>
                    <a:pt x="-9035" y="3536819"/>
                    <a:pt x="43172" y="3476138"/>
                    <a:pt x="0" y="3330719"/>
                  </a:cubicBezTo>
                  <a:cubicBezTo>
                    <a:pt x="-43172" y="3185300"/>
                    <a:pt x="22412" y="2872237"/>
                    <a:pt x="0" y="2692922"/>
                  </a:cubicBezTo>
                  <a:cubicBezTo>
                    <a:pt x="-22412" y="2513607"/>
                    <a:pt x="47277" y="2398470"/>
                    <a:pt x="0" y="2196857"/>
                  </a:cubicBezTo>
                  <a:cubicBezTo>
                    <a:pt x="-47277" y="1995245"/>
                    <a:pt x="1892" y="1920626"/>
                    <a:pt x="0" y="1700793"/>
                  </a:cubicBezTo>
                  <a:cubicBezTo>
                    <a:pt x="-1892" y="1480960"/>
                    <a:pt x="28204" y="1422546"/>
                    <a:pt x="0" y="1181106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49022453">
                    <a:prstGeom prst="flowChartManualInpu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50AA34E-DD0C-48FC-9B3A-8B5BCF2DE255}"/>
              </a:ext>
            </a:extLst>
          </p:cNvPr>
          <p:cNvGrpSpPr/>
          <p:nvPr/>
        </p:nvGrpSpPr>
        <p:grpSpPr>
          <a:xfrm>
            <a:off x="5776339" y="1513185"/>
            <a:ext cx="2362157" cy="2057621"/>
            <a:chOff x="4454778" y="394156"/>
            <a:chExt cx="3566816" cy="31069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77BF654-68DA-4C49-A6A3-A623C9C0E081}"/>
                </a:ext>
              </a:extLst>
            </p:cNvPr>
            <p:cNvGrpSpPr/>
            <p:nvPr/>
          </p:nvGrpSpPr>
          <p:grpSpPr>
            <a:xfrm>
              <a:off x="4454778" y="394156"/>
              <a:ext cx="3566816" cy="2600574"/>
              <a:chOff x="5036951" y="1733218"/>
              <a:chExt cx="3566816" cy="2600574"/>
            </a:xfrm>
            <a:scene3d>
              <a:camera prst="isometricOffAxis1Right">
                <a:rot lat="1080000" lon="19200000" rev="0"/>
              </a:camera>
              <a:lightRig rig="threePt" dir="t"/>
            </a:scene3d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0CBBBFD-1B55-4D7A-A850-D56F40F8339F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79" name="사각형: 둥근 위쪽 모서리 78">
                  <a:extLst>
                    <a:ext uri="{FF2B5EF4-FFF2-40B4-BE49-F238E27FC236}">
                      <a16:creationId xmlns:a16="http://schemas.microsoft.com/office/drawing/2014/main" id="{EC7B0AEA-6F9E-42F5-B197-03FBCD592F6D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85" name="Picture 4" descr="Iphone X Vector - Free image on Pixabay">
                  <a:extLst>
                    <a:ext uri="{FF2B5EF4-FFF2-40B4-BE49-F238E27FC236}">
                      <a16:creationId xmlns:a16="http://schemas.microsoft.com/office/drawing/2014/main" id="{C9ED8FC3-5699-42DF-9D1C-BE96CAACE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9069D14-3E32-4A76-85BA-2C7DC1245FC9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74" name="순서도: 수행의 시작/종료 73">
                  <a:extLst>
                    <a:ext uri="{FF2B5EF4-FFF2-40B4-BE49-F238E27FC236}">
                      <a16:creationId xmlns:a16="http://schemas.microsoft.com/office/drawing/2014/main" id="{A58249AC-908F-4D8F-A5F0-BD6CFF4204F1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B8EAEE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>
                    <a:solidFill>
                      <a:srgbClr val="E55D53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998C898-566F-4051-88BA-A14A787814A3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2" dirty="0">
                      <a:solidFill>
                        <a:srgbClr val="27A2AA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주문 많은 순</a:t>
                  </a:r>
                </a:p>
              </p:txBody>
            </p:sp>
          </p:grpSp>
        </p:grpSp>
        <p:pic>
          <p:nvPicPr>
            <p:cNvPr id="71" name="그림 70" descr="인형이(가) 표시된 사진&#10;&#10;자동 생성된 설명">
              <a:extLst>
                <a:ext uri="{FF2B5EF4-FFF2-40B4-BE49-F238E27FC236}">
                  <a16:creationId xmlns:a16="http://schemas.microsoft.com/office/drawing/2014/main" id="{DE741D54-322E-4BC9-ACED-8682A917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94025" y="1153580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3B9FAE-EBC6-4891-BDCF-0EEEB9465000}"/>
              </a:ext>
            </a:extLst>
          </p:cNvPr>
          <p:cNvGrpSpPr/>
          <p:nvPr/>
        </p:nvGrpSpPr>
        <p:grpSpPr>
          <a:xfrm>
            <a:off x="7914023" y="2990626"/>
            <a:ext cx="2362158" cy="2084372"/>
            <a:chOff x="8622647" y="887240"/>
            <a:chExt cx="3566816" cy="314736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AD9838-F92C-4476-9B12-007120510C22}"/>
                </a:ext>
              </a:extLst>
            </p:cNvPr>
            <p:cNvGrpSpPr/>
            <p:nvPr/>
          </p:nvGrpSpPr>
          <p:grpSpPr>
            <a:xfrm>
              <a:off x="8622647" y="887240"/>
              <a:ext cx="3566816" cy="2600574"/>
              <a:chOff x="5036951" y="1733218"/>
              <a:chExt cx="3566816" cy="2600574"/>
            </a:xfrm>
            <a:scene3d>
              <a:camera prst="isometricOffAxis2Left">
                <a:rot lat="1080000" lon="2400000" rev="0"/>
              </a:camera>
              <a:lightRig rig="threePt" dir="t"/>
            </a:scene3d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E37D94B-E06F-4D30-910F-21BBE5C231DE}"/>
                  </a:ext>
                </a:extLst>
              </p:cNvPr>
              <p:cNvGrpSpPr/>
              <p:nvPr/>
            </p:nvGrpSpPr>
            <p:grpSpPr>
              <a:xfrm>
                <a:off x="5036951" y="1733218"/>
                <a:ext cx="3566816" cy="2600574"/>
                <a:chOff x="5165395" y="1484972"/>
                <a:chExt cx="3566816" cy="2600574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65E6E407-AFAA-4678-9D2D-1347B1B67583}"/>
                    </a:ext>
                  </a:extLst>
                </p:cNvPr>
                <p:cNvSpPr/>
                <p:nvPr/>
              </p:nvSpPr>
              <p:spPr>
                <a:xfrm>
                  <a:off x="5386067" y="1647250"/>
                  <a:ext cx="3124279" cy="2438296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/>
                </a:p>
              </p:txBody>
            </p:sp>
            <p:pic>
              <p:nvPicPr>
                <p:cNvPr id="106" name="Picture 4" descr="Iphone X Vector - Free image on Pixabay">
                  <a:extLst>
                    <a:ext uri="{FF2B5EF4-FFF2-40B4-BE49-F238E27FC236}">
                      <a16:creationId xmlns:a16="http://schemas.microsoft.com/office/drawing/2014/main" id="{B210260C-361E-40C7-BE98-D4ECC294EF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103" r="25111" b="67381"/>
                <a:stretch/>
              </p:blipFill>
              <p:spPr bwMode="auto">
                <a:xfrm flipH="1">
                  <a:off x="5165395" y="1484972"/>
                  <a:ext cx="3566816" cy="260057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77C8C904-7315-4451-8512-DD50F66C4367}"/>
                  </a:ext>
                </a:extLst>
              </p:cNvPr>
              <p:cNvGrpSpPr/>
              <p:nvPr/>
            </p:nvGrpSpPr>
            <p:grpSpPr>
              <a:xfrm flipH="1">
                <a:off x="5955038" y="2771692"/>
                <a:ext cx="1807627" cy="735496"/>
                <a:chOff x="4724332" y="788006"/>
                <a:chExt cx="1807627" cy="735496"/>
              </a:xfrm>
            </p:grpSpPr>
            <p:sp>
              <p:nvSpPr>
                <p:cNvPr id="103" name="순서도: 수행의 시작/종료 102">
                  <a:extLst>
                    <a:ext uri="{FF2B5EF4-FFF2-40B4-BE49-F238E27FC236}">
                      <a16:creationId xmlns:a16="http://schemas.microsoft.com/office/drawing/2014/main" id="{82516FAA-CE71-4D74-8A99-98DABEA10E7F}"/>
                    </a:ext>
                  </a:extLst>
                </p:cNvPr>
                <p:cNvSpPr/>
                <p:nvPr/>
              </p:nvSpPr>
              <p:spPr>
                <a:xfrm>
                  <a:off x="4724332" y="788006"/>
                  <a:ext cx="1807627" cy="735496"/>
                </a:xfrm>
                <a:prstGeom prst="flowChartTerminator">
                  <a:avLst/>
                </a:prstGeom>
                <a:solidFill>
                  <a:srgbClr val="FFF4C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79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2B25073-E697-4EDC-B05C-0F863000FEAC}"/>
                    </a:ext>
                  </a:extLst>
                </p:cNvPr>
                <p:cNvSpPr txBox="1"/>
                <p:nvPr/>
              </p:nvSpPr>
              <p:spPr>
                <a:xfrm>
                  <a:off x="4935739" y="1004980"/>
                  <a:ext cx="1427957" cy="383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2" dirty="0">
                      <a:solidFill>
                        <a:srgbClr val="F7C64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★점 높은 순</a:t>
                  </a:r>
                </a:p>
              </p:txBody>
            </p:sp>
          </p:grpSp>
        </p:grpSp>
        <p:pic>
          <p:nvPicPr>
            <p:cNvPr id="100" name="그림 99" descr="인형이(가) 표시된 사진&#10;&#10;자동 생성된 설명">
              <a:extLst>
                <a:ext uri="{FF2B5EF4-FFF2-40B4-BE49-F238E27FC236}">
                  <a16:creationId xmlns:a16="http://schemas.microsoft.com/office/drawing/2014/main" id="{D0CBFE12-F192-4F0C-BEC9-562AC76E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09" b="94944" l="9434" r="89623">
                          <a14:foregroundMark x1="40566" y1="89888" x2="48113" y2="90449"/>
                          <a14:foregroundMark x1="56604" y1="92697" x2="62264" y2="92135"/>
                          <a14:foregroundMark x1="51887" y1="93258" x2="54717" y2="94944"/>
                          <a14:foregroundMark x1="42453" y1="6180" x2="49057" y2="5618"/>
                          <a14:foregroundMark x1="70755" y1="12360" x2="68868" y2="20225"/>
                          <a14:foregroundMark x1="59434" y1="24719" x2="56604" y2="28090"/>
                          <a14:foregroundMark x1="61321" y1="26404" x2="59434" y2="28090"/>
                          <a14:foregroundMark x1="46226" y1="3371" x2="36792" y2="2809"/>
                          <a14:foregroundMark x1="73585" y1="50000" x2="75472" y2="5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037" y="1687057"/>
              <a:ext cx="1397978" cy="2347547"/>
            </a:xfrm>
            <a:prstGeom prst="rect">
              <a:avLst/>
            </a:prstGeom>
            <a:effectLst>
              <a:outerShdw blurRad="76200" dir="18600000" sy="23000" kx="-1200000" algn="bl" rotWithShape="0">
                <a:prstClr val="black">
                  <a:alpha val="20000"/>
                </a:prstClr>
              </a:outerShdw>
              <a:softEdge rad="25400"/>
            </a:effectLst>
          </p:spPr>
        </p:pic>
      </p:grpSp>
      <p:sp>
        <p:nvSpPr>
          <p:cNvPr id="110" name="말풍선: 타원형 109">
            <a:extLst>
              <a:ext uri="{FF2B5EF4-FFF2-40B4-BE49-F238E27FC236}">
                <a16:creationId xmlns:a16="http://schemas.microsoft.com/office/drawing/2014/main" id="{F0274837-5EFD-4334-A924-DF33EBC4F031}"/>
              </a:ext>
            </a:extLst>
          </p:cNvPr>
          <p:cNvSpPr/>
          <p:nvPr/>
        </p:nvSpPr>
        <p:spPr>
          <a:xfrm>
            <a:off x="7658089" y="1001448"/>
            <a:ext cx="2309959" cy="1283196"/>
          </a:xfrm>
          <a:custGeom>
            <a:avLst/>
            <a:gdLst>
              <a:gd name="connsiteX0" fmla="*/ 170960 w 2309959"/>
              <a:gd name="connsiteY0" fmla="*/ 1275125 h 1283196"/>
              <a:gd name="connsiteX1" fmla="*/ 247471 w 2309959"/>
              <a:gd name="connsiteY1" fmla="*/ 1038467 h 1283196"/>
              <a:gd name="connsiteX2" fmla="*/ 818272 w 2309959"/>
              <a:gd name="connsiteY2" fmla="*/ 27870 h 1283196"/>
              <a:gd name="connsiteX3" fmla="*/ 1891207 w 2309959"/>
              <a:gd name="connsiteY3" fmla="*/ 147246 h 1283196"/>
              <a:gd name="connsiteX4" fmla="*/ 1628941 w 2309959"/>
              <a:gd name="connsiteY4" fmla="*/ 1226686 h 1283196"/>
              <a:gd name="connsiteX5" fmla="*/ 581182 w 2309959"/>
              <a:gd name="connsiteY5" fmla="*/ 1198418 h 1283196"/>
              <a:gd name="connsiteX6" fmla="*/ 170960 w 2309959"/>
              <a:gd name="connsiteY6" fmla="*/ 1275125 h 128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9959" h="1283196" fill="none" extrusionOk="0">
                <a:moveTo>
                  <a:pt x="170960" y="1275125"/>
                </a:moveTo>
                <a:cubicBezTo>
                  <a:pt x="203920" y="1170616"/>
                  <a:pt x="228157" y="1143531"/>
                  <a:pt x="247471" y="1038467"/>
                </a:cubicBezTo>
                <a:cubicBezTo>
                  <a:pt x="-393879" y="600390"/>
                  <a:pt x="136974" y="164525"/>
                  <a:pt x="818272" y="27870"/>
                </a:cubicBezTo>
                <a:cubicBezTo>
                  <a:pt x="1181270" y="-67870"/>
                  <a:pt x="1570069" y="-36570"/>
                  <a:pt x="1891207" y="147246"/>
                </a:cubicBezTo>
                <a:cubicBezTo>
                  <a:pt x="2559574" y="597745"/>
                  <a:pt x="2395698" y="917888"/>
                  <a:pt x="1628941" y="1226686"/>
                </a:cubicBezTo>
                <a:cubicBezTo>
                  <a:pt x="1261531" y="1336168"/>
                  <a:pt x="942187" y="1311474"/>
                  <a:pt x="581182" y="1198418"/>
                </a:cubicBezTo>
                <a:cubicBezTo>
                  <a:pt x="447204" y="1260658"/>
                  <a:pt x="336584" y="1224553"/>
                  <a:pt x="170960" y="1275125"/>
                </a:cubicBezTo>
                <a:close/>
              </a:path>
              <a:path w="2309959" h="1283196" stroke="0" extrusionOk="0">
                <a:moveTo>
                  <a:pt x="170960" y="1275125"/>
                </a:moveTo>
                <a:cubicBezTo>
                  <a:pt x="189585" y="1155709"/>
                  <a:pt x="221650" y="1129496"/>
                  <a:pt x="247471" y="1038467"/>
                </a:cubicBezTo>
                <a:cubicBezTo>
                  <a:pt x="-230362" y="640798"/>
                  <a:pt x="112248" y="84425"/>
                  <a:pt x="818272" y="27870"/>
                </a:cubicBezTo>
                <a:cubicBezTo>
                  <a:pt x="1166955" y="-78166"/>
                  <a:pt x="1590895" y="78102"/>
                  <a:pt x="1891207" y="147246"/>
                </a:cubicBezTo>
                <a:cubicBezTo>
                  <a:pt x="2523957" y="424173"/>
                  <a:pt x="2304316" y="910115"/>
                  <a:pt x="1628941" y="1226686"/>
                </a:cubicBezTo>
                <a:cubicBezTo>
                  <a:pt x="1252080" y="1272216"/>
                  <a:pt x="953538" y="1305033"/>
                  <a:pt x="581182" y="1198418"/>
                </a:cubicBezTo>
                <a:cubicBezTo>
                  <a:pt x="397857" y="1245241"/>
                  <a:pt x="256998" y="1235154"/>
                  <a:pt x="170960" y="1275125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2599"/>
                      <a:gd name="adj2" fmla="val 493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A06D123-050B-4492-B5F0-71FDF44DB0C6}"/>
              </a:ext>
            </a:extLst>
          </p:cNvPr>
          <p:cNvSpPr txBox="1"/>
          <p:nvPr/>
        </p:nvSpPr>
        <p:spPr>
          <a:xfrm>
            <a:off x="7977938" y="1378350"/>
            <a:ext cx="2066729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남들이 많이 시켰다고 </a:t>
            </a:r>
            <a:endParaRPr lang="en-US" altLang="ko-KR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105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꼭</a:t>
            </a:r>
            <a:r>
              <a:rPr lang="ko-KR" altLang="en-US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맛있는 건 아니고</a:t>
            </a:r>
            <a:r>
              <a:rPr lang="en-US" altLang="ko-KR" sz="1754" dirty="0">
                <a:solidFill>
                  <a:srgbClr val="3BADB5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....</a:t>
            </a:r>
            <a:endParaRPr lang="ko-KR" altLang="en-US" sz="1754" dirty="0">
              <a:solidFill>
                <a:srgbClr val="3BADB5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1" name="말풍선: 타원형 110">
            <a:extLst>
              <a:ext uri="{FF2B5EF4-FFF2-40B4-BE49-F238E27FC236}">
                <a16:creationId xmlns:a16="http://schemas.microsoft.com/office/drawing/2014/main" id="{9BDD53A9-D25F-4E80-87C2-84A77F52D374}"/>
              </a:ext>
            </a:extLst>
          </p:cNvPr>
          <p:cNvSpPr/>
          <p:nvPr/>
        </p:nvSpPr>
        <p:spPr>
          <a:xfrm flipH="1">
            <a:off x="5524103" y="3051974"/>
            <a:ext cx="2344687" cy="1293638"/>
          </a:xfrm>
          <a:custGeom>
            <a:avLst/>
            <a:gdLst>
              <a:gd name="connsiteX0" fmla="*/ -197259 w 2344687"/>
              <a:gd name="connsiteY0" fmla="*/ 863322 h 1293638"/>
              <a:gd name="connsiteX1" fmla="*/ 4439 w 2344687"/>
              <a:gd name="connsiteY1" fmla="*/ 703054 h 1293638"/>
              <a:gd name="connsiteX2" fmla="*/ 1104577 w 2344687"/>
              <a:gd name="connsiteY2" fmla="*/ 1082 h 1293638"/>
              <a:gd name="connsiteX3" fmla="*/ 2296971 w 2344687"/>
              <a:gd name="connsiteY3" fmla="*/ 464161 h 1293638"/>
              <a:gd name="connsiteX4" fmla="*/ 1314210 w 2344687"/>
              <a:gd name="connsiteY4" fmla="*/ 1288885 h 1293638"/>
              <a:gd name="connsiteX5" fmla="*/ 127662 w 2344687"/>
              <a:gd name="connsiteY5" fmla="*/ 940344 h 1293638"/>
              <a:gd name="connsiteX6" fmla="*/ -197259 w 2344687"/>
              <a:gd name="connsiteY6" fmla="*/ 863322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-197259" y="863322"/>
                </a:moveTo>
                <a:cubicBezTo>
                  <a:pt x="-137198" y="780695"/>
                  <a:pt x="-35091" y="740138"/>
                  <a:pt x="4439" y="703054"/>
                </a:cubicBezTo>
                <a:cubicBezTo>
                  <a:pt x="-83110" y="321711"/>
                  <a:pt x="567041" y="28637"/>
                  <a:pt x="1104577" y="1082"/>
                </a:cubicBezTo>
                <a:cubicBezTo>
                  <a:pt x="1642391" y="-42740"/>
                  <a:pt x="2130910" y="150353"/>
                  <a:pt x="2296971" y="464161"/>
                </a:cubicBezTo>
                <a:cubicBezTo>
                  <a:pt x="2502523" y="863063"/>
                  <a:pt x="2020625" y="1130435"/>
                  <a:pt x="1314210" y="1288885"/>
                </a:cubicBezTo>
                <a:cubicBezTo>
                  <a:pt x="795339" y="1346751"/>
                  <a:pt x="381703" y="1190894"/>
                  <a:pt x="127662" y="940344"/>
                </a:cubicBezTo>
                <a:cubicBezTo>
                  <a:pt x="-37290" y="927015"/>
                  <a:pt x="-78212" y="879060"/>
                  <a:pt x="-197259" y="863322"/>
                </a:cubicBezTo>
                <a:close/>
              </a:path>
              <a:path w="2344687" h="1293638" stroke="0" extrusionOk="0">
                <a:moveTo>
                  <a:pt x="-197259" y="863322"/>
                </a:moveTo>
                <a:cubicBezTo>
                  <a:pt x="-114285" y="769493"/>
                  <a:pt x="-68720" y="778620"/>
                  <a:pt x="4439" y="703054"/>
                </a:cubicBezTo>
                <a:cubicBezTo>
                  <a:pt x="16018" y="219642"/>
                  <a:pt x="506807" y="-43220"/>
                  <a:pt x="1104577" y="1082"/>
                </a:cubicBezTo>
                <a:cubicBezTo>
                  <a:pt x="1640837" y="-31793"/>
                  <a:pt x="2142278" y="210413"/>
                  <a:pt x="2296971" y="464161"/>
                </a:cubicBezTo>
                <a:cubicBezTo>
                  <a:pt x="2389844" y="736956"/>
                  <a:pt x="1956457" y="1151087"/>
                  <a:pt x="1314210" y="1288885"/>
                </a:cubicBezTo>
                <a:cubicBezTo>
                  <a:pt x="770080" y="1267748"/>
                  <a:pt x="368339" y="1184036"/>
                  <a:pt x="127662" y="940344"/>
                </a:cubicBezTo>
                <a:cubicBezTo>
                  <a:pt x="45801" y="938502"/>
                  <a:pt x="-41030" y="895077"/>
                  <a:pt x="-197259" y="86332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58413"/>
                      <a:gd name="adj2" fmla="val 1673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98428E-A3CF-4726-AACD-90F06F4B8186}"/>
              </a:ext>
            </a:extLst>
          </p:cNvPr>
          <p:cNvSpPr txBox="1"/>
          <p:nvPr/>
        </p:nvSpPr>
        <p:spPr>
          <a:xfrm>
            <a:off x="5669404" y="3430126"/>
            <a:ext cx="2122172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★점은 리뷰 이벤트 때문에 다 좋게 주지 않나</a:t>
            </a:r>
            <a:r>
              <a:rPr lang="en-US" altLang="ko-KR" sz="1754" dirty="0">
                <a:solidFill>
                  <a:srgbClr val="F7C64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1754" dirty="0">
              <a:solidFill>
                <a:srgbClr val="F7C64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2" name="말풍선: 타원형 111">
            <a:extLst>
              <a:ext uri="{FF2B5EF4-FFF2-40B4-BE49-F238E27FC236}">
                <a16:creationId xmlns:a16="http://schemas.microsoft.com/office/drawing/2014/main" id="{0062227C-54A5-4C32-99EE-19C8B73E1BD2}"/>
              </a:ext>
            </a:extLst>
          </p:cNvPr>
          <p:cNvSpPr/>
          <p:nvPr/>
        </p:nvSpPr>
        <p:spPr>
          <a:xfrm flipH="1">
            <a:off x="7878446" y="4513803"/>
            <a:ext cx="2344687" cy="1293638"/>
          </a:xfrm>
          <a:custGeom>
            <a:avLst/>
            <a:gdLst>
              <a:gd name="connsiteX0" fmla="*/ 2573693 w 2344687"/>
              <a:gd name="connsiteY0" fmla="*/ 613844 h 1293638"/>
              <a:gd name="connsiteX1" fmla="*/ 2331634 w 2344687"/>
              <a:gd name="connsiteY1" fmla="*/ 743071 h 1293638"/>
              <a:gd name="connsiteX2" fmla="*/ 1153356 w 2344687"/>
              <a:gd name="connsiteY2" fmla="*/ 1293553 h 1293638"/>
              <a:gd name="connsiteX3" fmla="*/ 1120 w 2344687"/>
              <a:gd name="connsiteY3" fmla="*/ 675095 h 1293638"/>
              <a:gd name="connsiteX4" fmla="*/ 1122079 w 2344687"/>
              <a:gd name="connsiteY4" fmla="*/ 594 h 1293638"/>
              <a:gd name="connsiteX5" fmla="*/ 2312572 w 2344687"/>
              <a:gd name="connsiteY5" fmla="*/ 496457 h 1293638"/>
              <a:gd name="connsiteX6" fmla="*/ 2573693 w 2344687"/>
              <a:gd name="connsiteY6" fmla="*/ 613844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4687" h="1293638" fill="none" extrusionOk="0">
                <a:moveTo>
                  <a:pt x="2573693" y="613844"/>
                </a:moveTo>
                <a:cubicBezTo>
                  <a:pt x="2474816" y="670107"/>
                  <a:pt x="2378427" y="702190"/>
                  <a:pt x="2331634" y="743071"/>
                </a:cubicBezTo>
                <a:cubicBezTo>
                  <a:pt x="2127066" y="993045"/>
                  <a:pt x="1869463" y="1305631"/>
                  <a:pt x="1153356" y="1293553"/>
                </a:cubicBezTo>
                <a:cubicBezTo>
                  <a:pt x="515618" y="1215881"/>
                  <a:pt x="5427" y="969367"/>
                  <a:pt x="1120" y="675095"/>
                </a:cubicBezTo>
                <a:cubicBezTo>
                  <a:pt x="-19982" y="430371"/>
                  <a:pt x="470556" y="-21283"/>
                  <a:pt x="1122079" y="594"/>
                </a:cubicBezTo>
                <a:cubicBezTo>
                  <a:pt x="1665114" y="2164"/>
                  <a:pt x="2276621" y="221185"/>
                  <a:pt x="2312572" y="496457"/>
                </a:cubicBezTo>
                <a:cubicBezTo>
                  <a:pt x="2406172" y="506737"/>
                  <a:pt x="2469755" y="581953"/>
                  <a:pt x="2573693" y="613844"/>
                </a:cubicBezTo>
                <a:close/>
              </a:path>
              <a:path w="2344687" h="1293638" stroke="0" extrusionOk="0">
                <a:moveTo>
                  <a:pt x="2573693" y="613844"/>
                </a:moveTo>
                <a:cubicBezTo>
                  <a:pt x="2514413" y="648344"/>
                  <a:pt x="2423954" y="692733"/>
                  <a:pt x="2331634" y="743071"/>
                </a:cubicBezTo>
                <a:cubicBezTo>
                  <a:pt x="2326604" y="920134"/>
                  <a:pt x="1811619" y="1223906"/>
                  <a:pt x="1153356" y="1293553"/>
                </a:cubicBezTo>
                <a:cubicBezTo>
                  <a:pt x="513251" y="1249374"/>
                  <a:pt x="27896" y="1032819"/>
                  <a:pt x="1120" y="675095"/>
                </a:cubicBezTo>
                <a:cubicBezTo>
                  <a:pt x="-69668" y="275945"/>
                  <a:pt x="404188" y="-66348"/>
                  <a:pt x="1122079" y="594"/>
                </a:cubicBezTo>
                <a:cubicBezTo>
                  <a:pt x="1630851" y="-63645"/>
                  <a:pt x="2258364" y="201987"/>
                  <a:pt x="2312572" y="496457"/>
                </a:cubicBezTo>
                <a:cubicBezTo>
                  <a:pt x="2368458" y="521354"/>
                  <a:pt x="2488507" y="603878"/>
                  <a:pt x="2573693" y="61384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59767"/>
                      <a:gd name="adj2" fmla="val -25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D08B2C-BA6A-4F17-BC95-9662BFA26822}"/>
              </a:ext>
            </a:extLst>
          </p:cNvPr>
          <p:cNvSpPr txBox="1"/>
          <p:nvPr/>
        </p:nvSpPr>
        <p:spPr>
          <a:xfrm>
            <a:off x="8011527" y="4797531"/>
            <a:ext cx="2084490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찜 많은 순</a:t>
            </a:r>
            <a:r>
              <a:rPr lang="en-US" altLang="ko-KR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..? </a:t>
            </a:r>
          </a:p>
          <a:p>
            <a:pPr algn="ctr"/>
            <a:r>
              <a:rPr lang="ko-KR" altLang="en-US" sz="1754" dirty="0">
                <a:solidFill>
                  <a:srgbClr val="E55D53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이게 다른 거랑 뭐가 달라</a:t>
            </a:r>
            <a:endParaRPr lang="en-US" altLang="ko-KR" sz="1754" dirty="0">
              <a:solidFill>
                <a:srgbClr val="E55D53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7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468B97-5EB5-4BF8-8D22-EE1A024A4E2E}"/>
              </a:ext>
            </a:extLst>
          </p:cNvPr>
          <p:cNvGrpSpPr/>
          <p:nvPr/>
        </p:nvGrpSpPr>
        <p:grpSpPr>
          <a:xfrm>
            <a:off x="957644" y="2351083"/>
            <a:ext cx="4233067" cy="4812509"/>
            <a:chOff x="1051372" y="1174740"/>
            <a:chExt cx="4827016" cy="548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5728ED7-CEBD-47C3-90D5-24503C56D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940"/>
            <a:stretch/>
          </p:blipFill>
          <p:spPr>
            <a:xfrm>
              <a:off x="1273236" y="1435256"/>
              <a:ext cx="3765038" cy="48164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4" descr="Iphone X Vector - Free image on Pixabay">
              <a:extLst>
                <a:ext uri="{FF2B5EF4-FFF2-40B4-BE49-F238E27FC236}">
                  <a16:creationId xmlns:a16="http://schemas.microsoft.com/office/drawing/2014/main" id="{F9136240-2749-4B12-802F-4BED071B6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3" r="25111" b="43324"/>
            <a:stretch/>
          </p:blipFill>
          <p:spPr bwMode="auto">
            <a:xfrm>
              <a:off x="1051372" y="1174740"/>
              <a:ext cx="4205647" cy="50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BA9BFC-F001-464A-A707-C9F4B69C80E2}"/>
                </a:ext>
              </a:extLst>
            </p:cNvPr>
            <p:cNvSpPr/>
            <p:nvPr/>
          </p:nvSpPr>
          <p:spPr>
            <a:xfrm>
              <a:off x="1398794" y="3889565"/>
              <a:ext cx="3522385" cy="114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9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4EC398-0783-4AA8-8BAE-C72FAFB94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24"/>
            <a:stretch/>
          </p:blipFill>
          <p:spPr>
            <a:xfrm>
              <a:off x="1410370" y="3980985"/>
              <a:ext cx="3457576" cy="963646"/>
            </a:xfrm>
            <a:prstGeom prst="rect">
              <a:avLst/>
            </a:prstGeom>
          </p:spPr>
        </p:pic>
        <p:pic>
          <p:nvPicPr>
            <p:cNvPr id="4" name="그림 3" descr="실내이(가) 표시된 사진&#10;&#10;자동 생성된 설명">
              <a:extLst>
                <a:ext uri="{FF2B5EF4-FFF2-40B4-BE49-F238E27FC236}">
                  <a16:creationId xmlns:a16="http://schemas.microsoft.com/office/drawing/2014/main" id="{E4ED4479-02C2-4058-BB2A-3A3ADAE90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4" b="96939" l="9174" r="99083">
                          <a14:foregroundMark x1="65138" y1="90476" x2="88073" y2="96939"/>
                          <a14:foregroundMark x1="95413" y1="44558" x2="99083" y2="81293"/>
                          <a14:foregroundMark x1="99083" y1="81293" x2="99083" y2="812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11457"/>
            <a:stretch/>
          </p:blipFill>
          <p:spPr>
            <a:xfrm>
              <a:off x="4017204" y="4182987"/>
              <a:ext cx="1861184" cy="247951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CFAF73-3136-451D-ACA7-1E32F5AF2270}"/>
              </a:ext>
            </a:extLst>
          </p:cNvPr>
          <p:cNvSpPr/>
          <p:nvPr/>
        </p:nvSpPr>
        <p:spPr>
          <a:xfrm>
            <a:off x="0" y="6281773"/>
            <a:ext cx="10691812" cy="1277899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33916-C563-4CA2-B8DE-214CAE6507B0}"/>
              </a:ext>
            </a:extLst>
          </p:cNvPr>
          <p:cNvSpPr/>
          <p:nvPr/>
        </p:nvSpPr>
        <p:spPr>
          <a:xfrm>
            <a:off x="0" y="0"/>
            <a:ext cx="10691812" cy="1277900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D53FE-A8DD-4257-9D6C-4D331D4DB7ED}"/>
              </a:ext>
            </a:extLst>
          </p:cNvPr>
          <p:cNvSpPr/>
          <p:nvPr/>
        </p:nvSpPr>
        <p:spPr>
          <a:xfrm rot="5400000">
            <a:off x="-2656729" y="3389651"/>
            <a:ext cx="6053986" cy="74053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05895F-BC60-43AD-AD2A-A1677C2405D7}"/>
              </a:ext>
            </a:extLst>
          </p:cNvPr>
          <p:cNvSpPr/>
          <p:nvPr/>
        </p:nvSpPr>
        <p:spPr>
          <a:xfrm rot="5400000">
            <a:off x="7463430" y="3518686"/>
            <a:ext cx="5974303" cy="482461"/>
          </a:xfrm>
          <a:prstGeom prst="rect">
            <a:avLst/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9CF4449F-4259-409A-A6A9-CC787E7ACFD1}"/>
              </a:ext>
            </a:extLst>
          </p:cNvPr>
          <p:cNvSpPr/>
          <p:nvPr/>
        </p:nvSpPr>
        <p:spPr>
          <a:xfrm>
            <a:off x="4670894" y="1277901"/>
            <a:ext cx="1602591" cy="5023793"/>
          </a:xfrm>
          <a:prstGeom prst="parallelogram">
            <a:avLst>
              <a:gd name="adj" fmla="val 63387"/>
            </a:avLst>
          </a:prstGeom>
          <a:solidFill>
            <a:srgbClr val="75A6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7" name="순서도: 수동 입력 16">
            <a:extLst>
              <a:ext uri="{FF2B5EF4-FFF2-40B4-BE49-F238E27FC236}">
                <a16:creationId xmlns:a16="http://schemas.microsoft.com/office/drawing/2014/main" id="{5FE4764B-E596-47B0-8FEA-7343E91FFF1C}"/>
              </a:ext>
            </a:extLst>
          </p:cNvPr>
          <p:cNvSpPr/>
          <p:nvPr/>
        </p:nvSpPr>
        <p:spPr>
          <a:xfrm rot="5400000" flipH="1">
            <a:off x="670238" y="1303950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08459 w 5035798"/>
              <a:gd name="connsiteY1" fmla="*/ 913686 h 4971693"/>
              <a:gd name="connsiteX2" fmla="*/ 867276 w 5035798"/>
              <a:gd name="connsiteY2" fmla="*/ 823091 h 4971693"/>
              <a:gd name="connsiteX3" fmla="*/ 1326093 w 5035798"/>
              <a:gd name="connsiteY3" fmla="*/ 732496 h 4971693"/>
              <a:gd name="connsiteX4" fmla="*/ 1885627 w 5035798"/>
              <a:gd name="connsiteY4" fmla="*/ 622014 h 4971693"/>
              <a:gd name="connsiteX5" fmla="*/ 2294086 w 5035798"/>
              <a:gd name="connsiteY5" fmla="*/ 541362 h 4971693"/>
              <a:gd name="connsiteX6" fmla="*/ 2954335 w 5035798"/>
              <a:gd name="connsiteY6" fmla="*/ 410993 h 4971693"/>
              <a:gd name="connsiteX7" fmla="*/ 3362794 w 5035798"/>
              <a:gd name="connsiteY7" fmla="*/ 330341 h 4971693"/>
              <a:gd name="connsiteX8" fmla="*/ 4023043 w 5035798"/>
              <a:gd name="connsiteY8" fmla="*/ 199972 h 4971693"/>
              <a:gd name="connsiteX9" fmla="*/ 4481860 w 5035798"/>
              <a:gd name="connsiteY9" fmla="*/ 109377 h 4971693"/>
              <a:gd name="connsiteX10" fmla="*/ 5035798 w 5035798"/>
              <a:gd name="connsiteY10" fmla="*/ 0 h 4971693"/>
              <a:gd name="connsiteX11" fmla="*/ 5035798 w 5035798"/>
              <a:gd name="connsiteY11" fmla="*/ 651844 h 4971693"/>
              <a:gd name="connsiteX12" fmla="*/ 5035798 w 5035798"/>
              <a:gd name="connsiteY12" fmla="*/ 1104821 h 4971693"/>
              <a:gd name="connsiteX13" fmla="*/ 5035798 w 5035798"/>
              <a:gd name="connsiteY13" fmla="*/ 1607514 h 4971693"/>
              <a:gd name="connsiteX14" fmla="*/ 5035798 w 5035798"/>
              <a:gd name="connsiteY14" fmla="*/ 2010774 h 4971693"/>
              <a:gd name="connsiteX15" fmla="*/ 5035798 w 5035798"/>
              <a:gd name="connsiteY15" fmla="*/ 2513467 h 4971693"/>
              <a:gd name="connsiteX16" fmla="*/ 5035798 w 5035798"/>
              <a:gd name="connsiteY16" fmla="*/ 2916727 h 4971693"/>
              <a:gd name="connsiteX17" fmla="*/ 5035798 w 5035798"/>
              <a:gd name="connsiteY17" fmla="*/ 3369703 h 4971693"/>
              <a:gd name="connsiteX18" fmla="*/ 5035798 w 5035798"/>
              <a:gd name="connsiteY18" fmla="*/ 3971830 h 4971693"/>
              <a:gd name="connsiteX19" fmla="*/ 5035798 w 5035798"/>
              <a:gd name="connsiteY19" fmla="*/ 4971693 h 4971693"/>
              <a:gd name="connsiteX20" fmla="*/ 4476265 w 5035798"/>
              <a:gd name="connsiteY20" fmla="*/ 4971693 h 4971693"/>
              <a:gd name="connsiteX21" fmla="*/ 3816016 w 5035798"/>
              <a:gd name="connsiteY21" fmla="*/ 4971693 h 4971693"/>
              <a:gd name="connsiteX22" fmla="*/ 3155767 w 5035798"/>
              <a:gd name="connsiteY22" fmla="*/ 4971693 h 4971693"/>
              <a:gd name="connsiteX23" fmla="*/ 2495518 w 5035798"/>
              <a:gd name="connsiteY23" fmla="*/ 4971693 h 4971693"/>
              <a:gd name="connsiteX24" fmla="*/ 1885627 w 5035798"/>
              <a:gd name="connsiteY24" fmla="*/ 4971693 h 4971693"/>
              <a:gd name="connsiteX25" fmla="*/ 1225378 w 5035798"/>
              <a:gd name="connsiteY25" fmla="*/ 4971693 h 4971693"/>
              <a:gd name="connsiteX26" fmla="*/ 816918 w 5035798"/>
              <a:gd name="connsiteY26" fmla="*/ 4971693 h 4971693"/>
              <a:gd name="connsiteX27" fmla="*/ 0 w 5035798"/>
              <a:gd name="connsiteY27" fmla="*/ 4971693 h 4971693"/>
              <a:gd name="connsiteX28" fmla="*/ 0 w 5035798"/>
              <a:gd name="connsiteY28" fmla="*/ 4522820 h 4971693"/>
              <a:gd name="connsiteX29" fmla="*/ 0 w 5035798"/>
              <a:gd name="connsiteY29" fmla="*/ 3914853 h 4971693"/>
              <a:gd name="connsiteX30" fmla="*/ 0 w 5035798"/>
              <a:gd name="connsiteY30" fmla="*/ 3465980 h 4971693"/>
              <a:gd name="connsiteX31" fmla="*/ 0 w 5035798"/>
              <a:gd name="connsiteY31" fmla="*/ 2897786 h 4971693"/>
              <a:gd name="connsiteX32" fmla="*/ 0 w 5035798"/>
              <a:gd name="connsiteY32" fmla="*/ 2329593 h 4971693"/>
              <a:gd name="connsiteX33" fmla="*/ 0 w 5035798"/>
              <a:gd name="connsiteY33" fmla="*/ 1880720 h 4971693"/>
              <a:gd name="connsiteX34" fmla="*/ 0 w 5035798"/>
              <a:gd name="connsiteY34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8" h="4971693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 dirty="0"/>
          </a:p>
        </p:txBody>
      </p:sp>
      <p:sp>
        <p:nvSpPr>
          <p:cNvPr id="32" name="순서도: 수동 입력 31">
            <a:extLst>
              <a:ext uri="{FF2B5EF4-FFF2-40B4-BE49-F238E27FC236}">
                <a16:creationId xmlns:a16="http://schemas.microsoft.com/office/drawing/2014/main" id="{CD8FC8F9-1F33-4002-9CB6-1CE11E261C0D}"/>
              </a:ext>
            </a:extLst>
          </p:cNvPr>
          <p:cNvSpPr/>
          <p:nvPr/>
        </p:nvSpPr>
        <p:spPr>
          <a:xfrm rot="5400000" flipV="1">
            <a:off x="5198088" y="1300159"/>
            <a:ext cx="5035799" cy="4979273"/>
          </a:xfrm>
          <a:custGeom>
            <a:avLst/>
            <a:gdLst>
              <a:gd name="connsiteX0" fmla="*/ 0 w 5035799"/>
              <a:gd name="connsiteY0" fmla="*/ 995854 h 4979273"/>
              <a:gd name="connsiteX1" fmla="*/ 609891 w 5035799"/>
              <a:gd name="connsiteY1" fmla="*/ 875245 h 4979273"/>
              <a:gd name="connsiteX2" fmla="*/ 1169424 w 5035799"/>
              <a:gd name="connsiteY2" fmla="*/ 764595 h 4979273"/>
              <a:gd name="connsiteX3" fmla="*/ 1678600 w 5035799"/>
              <a:gd name="connsiteY3" fmla="*/ 663903 h 4979273"/>
              <a:gd name="connsiteX4" fmla="*/ 2187775 w 5035799"/>
              <a:gd name="connsiteY4" fmla="*/ 563211 h 4979273"/>
              <a:gd name="connsiteX5" fmla="*/ 2646592 w 5035799"/>
              <a:gd name="connsiteY5" fmla="*/ 472477 h 4979273"/>
              <a:gd name="connsiteX6" fmla="*/ 3256483 w 5035799"/>
              <a:gd name="connsiteY6" fmla="*/ 351868 h 4979273"/>
              <a:gd name="connsiteX7" fmla="*/ 3715301 w 5035799"/>
              <a:gd name="connsiteY7" fmla="*/ 261135 h 4979273"/>
              <a:gd name="connsiteX8" fmla="*/ 4274834 w 5035799"/>
              <a:gd name="connsiteY8" fmla="*/ 150485 h 4979273"/>
              <a:gd name="connsiteX9" fmla="*/ 5035799 w 5035799"/>
              <a:gd name="connsiteY9" fmla="*/ 0 h 4979273"/>
              <a:gd name="connsiteX10" fmla="*/ 5035799 w 5035799"/>
              <a:gd name="connsiteY10" fmla="*/ 453667 h 4979273"/>
              <a:gd name="connsiteX11" fmla="*/ 5035799 w 5035799"/>
              <a:gd name="connsiteY11" fmla="*/ 957127 h 4979273"/>
              <a:gd name="connsiteX12" fmla="*/ 5035799 w 5035799"/>
              <a:gd name="connsiteY12" fmla="*/ 1510379 h 4979273"/>
              <a:gd name="connsiteX13" fmla="*/ 5035799 w 5035799"/>
              <a:gd name="connsiteY13" fmla="*/ 2113425 h 4979273"/>
              <a:gd name="connsiteX14" fmla="*/ 5035799 w 5035799"/>
              <a:gd name="connsiteY14" fmla="*/ 2517299 h 4979273"/>
              <a:gd name="connsiteX15" fmla="*/ 5035799 w 5035799"/>
              <a:gd name="connsiteY15" fmla="*/ 2970966 h 4979273"/>
              <a:gd name="connsiteX16" fmla="*/ 5035799 w 5035799"/>
              <a:gd name="connsiteY16" fmla="*/ 3524219 h 4979273"/>
              <a:gd name="connsiteX17" fmla="*/ 5035799 w 5035799"/>
              <a:gd name="connsiteY17" fmla="*/ 4077471 h 4979273"/>
              <a:gd name="connsiteX18" fmla="*/ 5035799 w 5035799"/>
              <a:gd name="connsiteY18" fmla="*/ 4979273 h 4979273"/>
              <a:gd name="connsiteX19" fmla="*/ 4375550 w 5035799"/>
              <a:gd name="connsiteY19" fmla="*/ 4979273 h 4979273"/>
              <a:gd name="connsiteX20" fmla="*/ 3816017 w 5035799"/>
              <a:gd name="connsiteY20" fmla="*/ 4979273 h 4979273"/>
              <a:gd name="connsiteX21" fmla="*/ 3206125 w 5035799"/>
              <a:gd name="connsiteY21" fmla="*/ 4979273 h 4979273"/>
              <a:gd name="connsiteX22" fmla="*/ 2596234 w 5035799"/>
              <a:gd name="connsiteY22" fmla="*/ 4979273 h 4979273"/>
              <a:gd name="connsiteX23" fmla="*/ 2187775 w 5035799"/>
              <a:gd name="connsiteY23" fmla="*/ 4979273 h 4979273"/>
              <a:gd name="connsiteX24" fmla="*/ 1527526 w 5035799"/>
              <a:gd name="connsiteY24" fmla="*/ 4979273 h 4979273"/>
              <a:gd name="connsiteX25" fmla="*/ 967992 w 5035799"/>
              <a:gd name="connsiteY25" fmla="*/ 4979273 h 4979273"/>
              <a:gd name="connsiteX26" fmla="*/ 559533 w 5035799"/>
              <a:gd name="connsiteY26" fmla="*/ 4979273 h 4979273"/>
              <a:gd name="connsiteX27" fmla="*/ 0 w 5035799"/>
              <a:gd name="connsiteY27" fmla="*/ 4979273 h 4979273"/>
              <a:gd name="connsiteX28" fmla="*/ 0 w 5035799"/>
              <a:gd name="connsiteY28" fmla="*/ 4410213 h 4979273"/>
              <a:gd name="connsiteX29" fmla="*/ 0 w 5035799"/>
              <a:gd name="connsiteY29" fmla="*/ 3960656 h 4979273"/>
              <a:gd name="connsiteX30" fmla="*/ 0 w 5035799"/>
              <a:gd name="connsiteY30" fmla="*/ 3471264 h 4979273"/>
              <a:gd name="connsiteX31" fmla="*/ 0 w 5035799"/>
              <a:gd name="connsiteY31" fmla="*/ 2862370 h 4979273"/>
              <a:gd name="connsiteX32" fmla="*/ 0 w 5035799"/>
              <a:gd name="connsiteY32" fmla="*/ 2412813 h 4979273"/>
              <a:gd name="connsiteX33" fmla="*/ 0 w 5035799"/>
              <a:gd name="connsiteY33" fmla="*/ 1923422 h 4979273"/>
              <a:gd name="connsiteX34" fmla="*/ 0 w 5035799"/>
              <a:gd name="connsiteY34" fmla="*/ 995854 h 497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79273" fill="none" extrusionOk="0">
                <a:moveTo>
                  <a:pt x="0" y="995854"/>
                </a:moveTo>
                <a:cubicBezTo>
                  <a:pt x="259625" y="906090"/>
                  <a:pt x="324737" y="949733"/>
                  <a:pt x="609891" y="875245"/>
                </a:cubicBezTo>
                <a:cubicBezTo>
                  <a:pt x="895045" y="800758"/>
                  <a:pt x="963895" y="823811"/>
                  <a:pt x="1169424" y="764595"/>
                </a:cubicBezTo>
                <a:cubicBezTo>
                  <a:pt x="1374952" y="705379"/>
                  <a:pt x="1552129" y="702260"/>
                  <a:pt x="1678600" y="663903"/>
                </a:cubicBezTo>
                <a:cubicBezTo>
                  <a:pt x="1805071" y="625546"/>
                  <a:pt x="2027935" y="616303"/>
                  <a:pt x="2187775" y="563211"/>
                </a:cubicBezTo>
                <a:cubicBezTo>
                  <a:pt x="2347615" y="510119"/>
                  <a:pt x="2514034" y="547557"/>
                  <a:pt x="2646592" y="472477"/>
                </a:cubicBezTo>
                <a:cubicBezTo>
                  <a:pt x="2779150" y="397397"/>
                  <a:pt x="3135031" y="414455"/>
                  <a:pt x="3256483" y="351868"/>
                </a:cubicBezTo>
                <a:cubicBezTo>
                  <a:pt x="3377935" y="289281"/>
                  <a:pt x="3519584" y="322414"/>
                  <a:pt x="3715301" y="261135"/>
                </a:cubicBezTo>
                <a:cubicBezTo>
                  <a:pt x="3911018" y="199856"/>
                  <a:pt x="4158866" y="232887"/>
                  <a:pt x="4274834" y="150485"/>
                </a:cubicBezTo>
                <a:cubicBezTo>
                  <a:pt x="4390802" y="68083"/>
                  <a:pt x="4862272" y="66302"/>
                  <a:pt x="5035799" y="0"/>
                </a:cubicBezTo>
                <a:cubicBezTo>
                  <a:pt x="5037253" y="184127"/>
                  <a:pt x="4991623" y="326851"/>
                  <a:pt x="5035799" y="453667"/>
                </a:cubicBezTo>
                <a:cubicBezTo>
                  <a:pt x="5079975" y="580483"/>
                  <a:pt x="5007855" y="841278"/>
                  <a:pt x="5035799" y="957127"/>
                </a:cubicBezTo>
                <a:cubicBezTo>
                  <a:pt x="5063743" y="1072976"/>
                  <a:pt x="5025195" y="1333361"/>
                  <a:pt x="5035799" y="1510379"/>
                </a:cubicBezTo>
                <a:cubicBezTo>
                  <a:pt x="5046403" y="1687397"/>
                  <a:pt x="5009041" y="1846244"/>
                  <a:pt x="5035799" y="2113425"/>
                </a:cubicBezTo>
                <a:cubicBezTo>
                  <a:pt x="5062557" y="2380606"/>
                  <a:pt x="5029573" y="2363720"/>
                  <a:pt x="5035799" y="2517299"/>
                </a:cubicBezTo>
                <a:cubicBezTo>
                  <a:pt x="5042025" y="2670878"/>
                  <a:pt x="5013731" y="2787192"/>
                  <a:pt x="5035799" y="2970966"/>
                </a:cubicBezTo>
                <a:cubicBezTo>
                  <a:pt x="5057867" y="3154740"/>
                  <a:pt x="5005612" y="3356709"/>
                  <a:pt x="5035799" y="3524219"/>
                </a:cubicBezTo>
                <a:cubicBezTo>
                  <a:pt x="5065986" y="3691729"/>
                  <a:pt x="4974908" y="3825680"/>
                  <a:pt x="5035799" y="4077471"/>
                </a:cubicBezTo>
                <a:cubicBezTo>
                  <a:pt x="5096690" y="4329262"/>
                  <a:pt x="4955033" y="4697716"/>
                  <a:pt x="5035799" y="4979273"/>
                </a:cubicBezTo>
                <a:cubicBezTo>
                  <a:pt x="4795040" y="5013524"/>
                  <a:pt x="4641942" y="4911844"/>
                  <a:pt x="4375550" y="4979273"/>
                </a:cubicBezTo>
                <a:cubicBezTo>
                  <a:pt x="4109158" y="5046702"/>
                  <a:pt x="3948985" y="4929506"/>
                  <a:pt x="3816017" y="4979273"/>
                </a:cubicBezTo>
                <a:cubicBezTo>
                  <a:pt x="3683049" y="5029040"/>
                  <a:pt x="3505824" y="4922526"/>
                  <a:pt x="3206125" y="4979273"/>
                </a:cubicBezTo>
                <a:cubicBezTo>
                  <a:pt x="2906426" y="5036020"/>
                  <a:pt x="2730371" y="4946677"/>
                  <a:pt x="2596234" y="4979273"/>
                </a:cubicBezTo>
                <a:cubicBezTo>
                  <a:pt x="2462097" y="5011869"/>
                  <a:pt x="2325888" y="4953967"/>
                  <a:pt x="2187775" y="4979273"/>
                </a:cubicBezTo>
                <a:cubicBezTo>
                  <a:pt x="2049662" y="5004579"/>
                  <a:pt x="1689777" y="4937534"/>
                  <a:pt x="1527526" y="4979273"/>
                </a:cubicBezTo>
                <a:cubicBezTo>
                  <a:pt x="1365275" y="5021012"/>
                  <a:pt x="1122223" y="4952742"/>
                  <a:pt x="967992" y="4979273"/>
                </a:cubicBezTo>
                <a:cubicBezTo>
                  <a:pt x="813761" y="5005804"/>
                  <a:pt x="662539" y="4931158"/>
                  <a:pt x="559533" y="4979273"/>
                </a:cubicBezTo>
                <a:cubicBezTo>
                  <a:pt x="456527" y="5027388"/>
                  <a:pt x="143932" y="4928647"/>
                  <a:pt x="0" y="4979273"/>
                </a:cubicBezTo>
                <a:cubicBezTo>
                  <a:pt x="-21654" y="4824821"/>
                  <a:pt x="28559" y="4662830"/>
                  <a:pt x="0" y="4410213"/>
                </a:cubicBezTo>
                <a:cubicBezTo>
                  <a:pt x="-28559" y="4157596"/>
                  <a:pt x="41943" y="4079107"/>
                  <a:pt x="0" y="3960656"/>
                </a:cubicBezTo>
                <a:cubicBezTo>
                  <a:pt x="-41943" y="3842205"/>
                  <a:pt x="20208" y="3670981"/>
                  <a:pt x="0" y="3471264"/>
                </a:cubicBezTo>
                <a:cubicBezTo>
                  <a:pt x="-20208" y="3271547"/>
                  <a:pt x="53258" y="3137205"/>
                  <a:pt x="0" y="2862370"/>
                </a:cubicBezTo>
                <a:cubicBezTo>
                  <a:pt x="-53258" y="2587535"/>
                  <a:pt x="28715" y="2627589"/>
                  <a:pt x="0" y="2412813"/>
                </a:cubicBezTo>
                <a:cubicBezTo>
                  <a:pt x="-28715" y="2198037"/>
                  <a:pt x="44026" y="2074803"/>
                  <a:pt x="0" y="1923422"/>
                </a:cubicBezTo>
                <a:cubicBezTo>
                  <a:pt x="-44026" y="1772041"/>
                  <a:pt x="80164" y="1203803"/>
                  <a:pt x="0" y="995854"/>
                </a:cubicBezTo>
                <a:close/>
              </a:path>
              <a:path w="5035799" h="4979273" stroke="0" extrusionOk="0">
                <a:moveTo>
                  <a:pt x="0" y="995854"/>
                </a:moveTo>
                <a:cubicBezTo>
                  <a:pt x="207950" y="887984"/>
                  <a:pt x="408772" y="960010"/>
                  <a:pt x="660249" y="865286"/>
                </a:cubicBezTo>
                <a:cubicBezTo>
                  <a:pt x="911726" y="770563"/>
                  <a:pt x="878571" y="824733"/>
                  <a:pt x="1068708" y="784512"/>
                </a:cubicBezTo>
                <a:cubicBezTo>
                  <a:pt x="1258844" y="744291"/>
                  <a:pt x="1496700" y="707173"/>
                  <a:pt x="1628242" y="673861"/>
                </a:cubicBezTo>
                <a:cubicBezTo>
                  <a:pt x="1759784" y="640549"/>
                  <a:pt x="2151051" y="595535"/>
                  <a:pt x="2288491" y="543294"/>
                </a:cubicBezTo>
                <a:cubicBezTo>
                  <a:pt x="2425931" y="491053"/>
                  <a:pt x="2695316" y="522003"/>
                  <a:pt x="2848024" y="432643"/>
                </a:cubicBezTo>
                <a:cubicBezTo>
                  <a:pt x="3000732" y="343284"/>
                  <a:pt x="3307029" y="409656"/>
                  <a:pt x="3407557" y="321993"/>
                </a:cubicBezTo>
                <a:cubicBezTo>
                  <a:pt x="3508085" y="234330"/>
                  <a:pt x="3735028" y="313722"/>
                  <a:pt x="3916733" y="221301"/>
                </a:cubicBezTo>
                <a:cubicBezTo>
                  <a:pt x="4098438" y="128880"/>
                  <a:pt x="4212689" y="194472"/>
                  <a:pt x="4425908" y="120609"/>
                </a:cubicBezTo>
                <a:cubicBezTo>
                  <a:pt x="4639127" y="46746"/>
                  <a:pt x="4779176" y="72862"/>
                  <a:pt x="5035799" y="0"/>
                </a:cubicBezTo>
                <a:cubicBezTo>
                  <a:pt x="5057076" y="238462"/>
                  <a:pt x="5034077" y="450132"/>
                  <a:pt x="5035799" y="652838"/>
                </a:cubicBezTo>
                <a:cubicBezTo>
                  <a:pt x="5037521" y="855544"/>
                  <a:pt x="4995589" y="1024040"/>
                  <a:pt x="5035799" y="1156298"/>
                </a:cubicBezTo>
                <a:cubicBezTo>
                  <a:pt x="5076009" y="1288556"/>
                  <a:pt x="5034584" y="1557016"/>
                  <a:pt x="5035799" y="1809136"/>
                </a:cubicBezTo>
                <a:cubicBezTo>
                  <a:pt x="5037014" y="2061256"/>
                  <a:pt x="4974064" y="2291268"/>
                  <a:pt x="5035799" y="2461974"/>
                </a:cubicBezTo>
                <a:cubicBezTo>
                  <a:pt x="5097534" y="2632680"/>
                  <a:pt x="4987163" y="2833024"/>
                  <a:pt x="5035799" y="3065019"/>
                </a:cubicBezTo>
                <a:cubicBezTo>
                  <a:pt x="5084435" y="3297014"/>
                  <a:pt x="4985221" y="3478529"/>
                  <a:pt x="5035799" y="3618272"/>
                </a:cubicBezTo>
                <a:cubicBezTo>
                  <a:pt x="5086377" y="3758015"/>
                  <a:pt x="5016970" y="3872518"/>
                  <a:pt x="5035799" y="4121732"/>
                </a:cubicBezTo>
                <a:cubicBezTo>
                  <a:pt x="5054628" y="4370946"/>
                  <a:pt x="4951055" y="4717533"/>
                  <a:pt x="5035799" y="4979273"/>
                </a:cubicBezTo>
                <a:cubicBezTo>
                  <a:pt x="4844552" y="5013445"/>
                  <a:pt x="4583647" y="4968414"/>
                  <a:pt x="4425908" y="4979273"/>
                </a:cubicBezTo>
                <a:cubicBezTo>
                  <a:pt x="4268169" y="4990132"/>
                  <a:pt x="4009302" y="4955427"/>
                  <a:pt x="3816017" y="4979273"/>
                </a:cubicBezTo>
                <a:cubicBezTo>
                  <a:pt x="3622732" y="5003119"/>
                  <a:pt x="3382635" y="4944215"/>
                  <a:pt x="3155767" y="4979273"/>
                </a:cubicBezTo>
                <a:cubicBezTo>
                  <a:pt x="2928899" y="5014331"/>
                  <a:pt x="2664723" y="4956825"/>
                  <a:pt x="2495518" y="4979273"/>
                </a:cubicBezTo>
                <a:cubicBezTo>
                  <a:pt x="2326313" y="5001721"/>
                  <a:pt x="2169483" y="4933308"/>
                  <a:pt x="2036701" y="4979273"/>
                </a:cubicBezTo>
                <a:cubicBezTo>
                  <a:pt x="1903919" y="5025238"/>
                  <a:pt x="1723226" y="4949828"/>
                  <a:pt x="1628242" y="4979273"/>
                </a:cubicBezTo>
                <a:cubicBezTo>
                  <a:pt x="1533258" y="5008718"/>
                  <a:pt x="1284872" y="4901201"/>
                  <a:pt x="967992" y="4979273"/>
                </a:cubicBezTo>
                <a:cubicBezTo>
                  <a:pt x="651112" y="5057345"/>
                  <a:pt x="336824" y="4924052"/>
                  <a:pt x="0" y="4979273"/>
                </a:cubicBezTo>
                <a:cubicBezTo>
                  <a:pt x="-21802" y="4816225"/>
                  <a:pt x="57622" y="4618329"/>
                  <a:pt x="0" y="4330545"/>
                </a:cubicBezTo>
                <a:cubicBezTo>
                  <a:pt x="-57622" y="4042761"/>
                  <a:pt x="65152" y="4020037"/>
                  <a:pt x="0" y="3761485"/>
                </a:cubicBezTo>
                <a:cubicBezTo>
                  <a:pt x="-65152" y="3502933"/>
                  <a:pt x="23448" y="3334862"/>
                  <a:pt x="0" y="3192425"/>
                </a:cubicBezTo>
                <a:cubicBezTo>
                  <a:pt x="-23448" y="3049988"/>
                  <a:pt x="31283" y="2878085"/>
                  <a:pt x="0" y="2742868"/>
                </a:cubicBezTo>
                <a:cubicBezTo>
                  <a:pt x="-31283" y="2607651"/>
                  <a:pt x="28104" y="2297559"/>
                  <a:pt x="0" y="2133974"/>
                </a:cubicBezTo>
                <a:cubicBezTo>
                  <a:pt x="-28104" y="1970389"/>
                  <a:pt x="12600" y="1851999"/>
                  <a:pt x="0" y="1684416"/>
                </a:cubicBezTo>
                <a:cubicBezTo>
                  <a:pt x="-12600" y="1516833"/>
                  <a:pt x="59303" y="1157858"/>
                  <a:pt x="0" y="995854"/>
                </a:cubicBezTo>
                <a:close/>
              </a:path>
            </a:pathLst>
          </a:custGeom>
          <a:solidFill>
            <a:srgbClr val="2AC1BC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3376F15F-8E44-41A5-8E64-4EB9A6A193C3}"/>
              </a:ext>
            </a:extLst>
          </p:cNvPr>
          <p:cNvSpPr/>
          <p:nvPr/>
        </p:nvSpPr>
        <p:spPr>
          <a:xfrm flipH="1">
            <a:off x="1656152" y="3244582"/>
            <a:ext cx="3149051" cy="1293638"/>
          </a:xfrm>
          <a:custGeom>
            <a:avLst/>
            <a:gdLst>
              <a:gd name="connsiteX0" fmla="*/ 259230 w 3149051"/>
              <a:gd name="connsiteY0" fmla="*/ 1740538 h 1293638"/>
              <a:gd name="connsiteX1" fmla="*/ 443522 w 3149051"/>
              <a:gd name="connsiteY1" fmla="*/ 1445183 h 1293638"/>
              <a:gd name="connsiteX2" fmla="*/ 620587 w 3149051"/>
              <a:gd name="connsiteY2" fmla="*/ 1161411 h 1293638"/>
              <a:gd name="connsiteX3" fmla="*/ 1134071 w 3149051"/>
              <a:gd name="connsiteY3" fmla="*/ 25824 h 1293638"/>
              <a:gd name="connsiteX4" fmla="*/ 2221462 w 3149051"/>
              <a:gd name="connsiteY4" fmla="*/ 57120 h 1293638"/>
              <a:gd name="connsiteX5" fmla="*/ 2254134 w 3149051"/>
              <a:gd name="connsiteY5" fmla="*/ 1230283 h 1293638"/>
              <a:gd name="connsiteX6" fmla="*/ 1159299 w 3149051"/>
              <a:gd name="connsiteY6" fmla="*/ 1270741 h 1293638"/>
              <a:gd name="connsiteX7" fmla="*/ 727266 w 3149051"/>
              <a:gd name="connsiteY7" fmla="*/ 1496244 h 1293638"/>
              <a:gd name="connsiteX8" fmla="*/ 259230 w 3149051"/>
              <a:gd name="connsiteY8" fmla="*/ 1740538 h 129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9051" h="1293638" fill="none" extrusionOk="0">
                <a:moveTo>
                  <a:pt x="259230" y="1740538"/>
                </a:moveTo>
                <a:cubicBezTo>
                  <a:pt x="281976" y="1659903"/>
                  <a:pt x="397707" y="1557142"/>
                  <a:pt x="443522" y="1445183"/>
                </a:cubicBezTo>
                <a:cubicBezTo>
                  <a:pt x="489337" y="1333224"/>
                  <a:pt x="585337" y="1237020"/>
                  <a:pt x="620587" y="1161411"/>
                </a:cubicBezTo>
                <a:cubicBezTo>
                  <a:pt x="-353508" y="848655"/>
                  <a:pt x="-134953" y="375905"/>
                  <a:pt x="1134071" y="25824"/>
                </a:cubicBezTo>
                <a:cubicBezTo>
                  <a:pt x="1513358" y="-35552"/>
                  <a:pt x="1946235" y="-37015"/>
                  <a:pt x="2221462" y="57120"/>
                </a:cubicBezTo>
                <a:cubicBezTo>
                  <a:pt x="3428150" y="96924"/>
                  <a:pt x="3435305" y="1137146"/>
                  <a:pt x="2254134" y="1230283"/>
                </a:cubicBezTo>
                <a:cubicBezTo>
                  <a:pt x="1923920" y="1253219"/>
                  <a:pt x="1474229" y="1399989"/>
                  <a:pt x="1159299" y="1270741"/>
                </a:cubicBezTo>
                <a:cubicBezTo>
                  <a:pt x="956115" y="1407840"/>
                  <a:pt x="851454" y="1373034"/>
                  <a:pt x="727266" y="1496244"/>
                </a:cubicBezTo>
                <a:cubicBezTo>
                  <a:pt x="603078" y="1619454"/>
                  <a:pt x="362583" y="1624217"/>
                  <a:pt x="259230" y="1740538"/>
                </a:cubicBezTo>
                <a:close/>
              </a:path>
              <a:path w="3149051" h="1293638" stroke="0" extrusionOk="0">
                <a:moveTo>
                  <a:pt x="259230" y="1740538"/>
                </a:moveTo>
                <a:cubicBezTo>
                  <a:pt x="331125" y="1623754"/>
                  <a:pt x="391529" y="1549889"/>
                  <a:pt x="432681" y="1462557"/>
                </a:cubicBezTo>
                <a:cubicBezTo>
                  <a:pt x="473833" y="1375225"/>
                  <a:pt x="530918" y="1306823"/>
                  <a:pt x="620587" y="1161411"/>
                </a:cubicBezTo>
                <a:cubicBezTo>
                  <a:pt x="-584364" y="831717"/>
                  <a:pt x="-19134" y="145002"/>
                  <a:pt x="1134071" y="25824"/>
                </a:cubicBezTo>
                <a:cubicBezTo>
                  <a:pt x="1464627" y="-113898"/>
                  <a:pt x="1896943" y="9945"/>
                  <a:pt x="2221462" y="57120"/>
                </a:cubicBezTo>
                <a:cubicBezTo>
                  <a:pt x="3298895" y="206960"/>
                  <a:pt x="3452208" y="840996"/>
                  <a:pt x="2254134" y="1230283"/>
                </a:cubicBezTo>
                <a:cubicBezTo>
                  <a:pt x="1911714" y="1284992"/>
                  <a:pt x="1519063" y="1350559"/>
                  <a:pt x="1159299" y="1270741"/>
                </a:cubicBezTo>
                <a:cubicBezTo>
                  <a:pt x="1003713" y="1401958"/>
                  <a:pt x="797317" y="1435214"/>
                  <a:pt x="718265" y="1500942"/>
                </a:cubicBezTo>
                <a:cubicBezTo>
                  <a:pt x="639213" y="1566669"/>
                  <a:pt x="382213" y="1656386"/>
                  <a:pt x="259230" y="17405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1768"/>
                      <a:gd name="adj2" fmla="val 8454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ECCD-F1C2-4217-888C-56D4CEF105F4}"/>
              </a:ext>
            </a:extLst>
          </p:cNvPr>
          <p:cNvSpPr txBox="1"/>
          <p:nvPr/>
        </p:nvSpPr>
        <p:spPr>
          <a:xfrm>
            <a:off x="1924756" y="3685841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 이거나 먹자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6" name="Picture 2" descr="배달의민족 | 순천 여수 광양 협력사">
            <a:extLst>
              <a:ext uri="{FF2B5EF4-FFF2-40B4-BE49-F238E27FC236}">
                <a16:creationId xmlns:a16="http://schemas.microsoft.com/office/drawing/2014/main" id="{FB726E9A-6A0B-413B-8F2C-04B9495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5012" y="2769463"/>
            <a:ext cx="1670419" cy="19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79E824-6FF0-4228-AACA-33386CE0F80E}"/>
              </a:ext>
            </a:extLst>
          </p:cNvPr>
          <p:cNvSpPr txBox="1"/>
          <p:nvPr/>
        </p:nvSpPr>
        <p:spPr>
          <a:xfrm>
            <a:off x="7175641" y="4827870"/>
            <a:ext cx="2076546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배달 중</a:t>
            </a:r>
            <a:r>
              <a:rPr lang="en-US" altLang="ko-KR" sz="3157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3157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F7DC8-BC42-484F-B3C2-3E4F6B79F092}"/>
              </a:ext>
            </a:extLst>
          </p:cNvPr>
          <p:cNvSpPr txBox="1"/>
          <p:nvPr/>
        </p:nvSpPr>
        <p:spPr>
          <a:xfrm>
            <a:off x="7930221" y="2392781"/>
            <a:ext cx="326434" cy="82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36" dirty="0">
                <a:ln w="1270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  <a:ea typeface="배달의민족 연성" panose="020B0600000101010101" pitchFamily="50" charset="-127"/>
              </a:rPr>
              <a:t>1</a:t>
            </a:r>
            <a:endParaRPr lang="ko-KR" altLang="en-US" sz="4736" dirty="0">
              <a:ln w="1270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erlin Sans FB Demi" panose="020E0802020502020306" pitchFamily="34" charset="0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0935C9CE-10E3-403C-8A1C-B565C1872FA4}"/>
              </a:ext>
            </a:extLst>
          </p:cNvPr>
          <p:cNvSpPr/>
          <p:nvPr/>
        </p:nvSpPr>
        <p:spPr>
          <a:xfrm rot="5400000" flipH="1">
            <a:off x="662915" y="1293991"/>
            <a:ext cx="5035798" cy="4971693"/>
          </a:xfrm>
          <a:custGeom>
            <a:avLst/>
            <a:gdLst>
              <a:gd name="connsiteX0" fmla="*/ 0 w 5035798"/>
              <a:gd name="connsiteY0" fmla="*/ 994338 h 4971693"/>
              <a:gd name="connsiteX1" fmla="*/ 458817 w 5035798"/>
              <a:gd name="connsiteY1" fmla="*/ 903743 h 4971693"/>
              <a:gd name="connsiteX2" fmla="*/ 1018350 w 5035798"/>
              <a:gd name="connsiteY2" fmla="*/ 793261 h 4971693"/>
              <a:gd name="connsiteX3" fmla="*/ 1527525 w 5035798"/>
              <a:gd name="connsiteY3" fmla="*/ 692722 h 4971693"/>
              <a:gd name="connsiteX4" fmla="*/ 2087059 w 5035798"/>
              <a:gd name="connsiteY4" fmla="*/ 582240 h 4971693"/>
              <a:gd name="connsiteX5" fmla="*/ 2696950 w 5035798"/>
              <a:gd name="connsiteY5" fmla="*/ 461815 h 4971693"/>
              <a:gd name="connsiteX6" fmla="*/ 3306841 w 5035798"/>
              <a:gd name="connsiteY6" fmla="*/ 341389 h 4971693"/>
              <a:gd name="connsiteX7" fmla="*/ 3967090 w 5035798"/>
              <a:gd name="connsiteY7" fmla="*/ 211021 h 4971693"/>
              <a:gd name="connsiteX8" fmla="*/ 4476265 w 5035798"/>
              <a:gd name="connsiteY8" fmla="*/ 110482 h 4971693"/>
              <a:gd name="connsiteX9" fmla="*/ 5035798 w 5035798"/>
              <a:gd name="connsiteY9" fmla="*/ 0 h 4971693"/>
              <a:gd name="connsiteX10" fmla="*/ 5035798 w 5035798"/>
              <a:gd name="connsiteY10" fmla="*/ 502693 h 4971693"/>
              <a:gd name="connsiteX11" fmla="*/ 5035798 w 5035798"/>
              <a:gd name="connsiteY11" fmla="*/ 905953 h 4971693"/>
              <a:gd name="connsiteX12" fmla="*/ 5035798 w 5035798"/>
              <a:gd name="connsiteY12" fmla="*/ 1408646 h 4971693"/>
              <a:gd name="connsiteX13" fmla="*/ 5035798 w 5035798"/>
              <a:gd name="connsiteY13" fmla="*/ 1861623 h 4971693"/>
              <a:gd name="connsiteX14" fmla="*/ 5035798 w 5035798"/>
              <a:gd name="connsiteY14" fmla="*/ 2414033 h 4971693"/>
              <a:gd name="connsiteX15" fmla="*/ 5035798 w 5035798"/>
              <a:gd name="connsiteY15" fmla="*/ 2916727 h 4971693"/>
              <a:gd name="connsiteX16" fmla="*/ 5035798 w 5035798"/>
              <a:gd name="connsiteY16" fmla="*/ 3419420 h 4971693"/>
              <a:gd name="connsiteX17" fmla="*/ 5035798 w 5035798"/>
              <a:gd name="connsiteY17" fmla="*/ 4021547 h 4971693"/>
              <a:gd name="connsiteX18" fmla="*/ 5035798 w 5035798"/>
              <a:gd name="connsiteY18" fmla="*/ 4971693 h 4971693"/>
              <a:gd name="connsiteX19" fmla="*/ 4576981 w 5035798"/>
              <a:gd name="connsiteY19" fmla="*/ 4971693 h 4971693"/>
              <a:gd name="connsiteX20" fmla="*/ 4168522 w 5035798"/>
              <a:gd name="connsiteY20" fmla="*/ 4971693 h 4971693"/>
              <a:gd name="connsiteX21" fmla="*/ 3760063 w 5035798"/>
              <a:gd name="connsiteY21" fmla="*/ 4971693 h 4971693"/>
              <a:gd name="connsiteX22" fmla="*/ 3351603 w 5035798"/>
              <a:gd name="connsiteY22" fmla="*/ 4971693 h 4971693"/>
              <a:gd name="connsiteX23" fmla="*/ 2892786 w 5035798"/>
              <a:gd name="connsiteY23" fmla="*/ 4971693 h 4971693"/>
              <a:gd name="connsiteX24" fmla="*/ 2484327 w 5035798"/>
              <a:gd name="connsiteY24" fmla="*/ 4971693 h 4971693"/>
              <a:gd name="connsiteX25" fmla="*/ 1824078 w 5035798"/>
              <a:gd name="connsiteY25" fmla="*/ 4971693 h 4971693"/>
              <a:gd name="connsiteX26" fmla="*/ 1365261 w 5035798"/>
              <a:gd name="connsiteY26" fmla="*/ 4971693 h 4971693"/>
              <a:gd name="connsiteX27" fmla="*/ 856086 w 5035798"/>
              <a:gd name="connsiteY27" fmla="*/ 4971693 h 4971693"/>
              <a:gd name="connsiteX28" fmla="*/ 0 w 5035798"/>
              <a:gd name="connsiteY28" fmla="*/ 4971693 h 4971693"/>
              <a:gd name="connsiteX29" fmla="*/ 0 w 5035798"/>
              <a:gd name="connsiteY29" fmla="*/ 4522820 h 4971693"/>
              <a:gd name="connsiteX30" fmla="*/ 0 w 5035798"/>
              <a:gd name="connsiteY30" fmla="*/ 4034174 h 4971693"/>
              <a:gd name="connsiteX31" fmla="*/ 0 w 5035798"/>
              <a:gd name="connsiteY31" fmla="*/ 3545527 h 4971693"/>
              <a:gd name="connsiteX32" fmla="*/ 0 w 5035798"/>
              <a:gd name="connsiteY32" fmla="*/ 2937560 h 4971693"/>
              <a:gd name="connsiteX33" fmla="*/ 0 w 5035798"/>
              <a:gd name="connsiteY33" fmla="*/ 2448914 h 4971693"/>
              <a:gd name="connsiteX34" fmla="*/ 0 w 5035798"/>
              <a:gd name="connsiteY34" fmla="*/ 2000041 h 4971693"/>
              <a:gd name="connsiteX35" fmla="*/ 0 w 5035798"/>
              <a:gd name="connsiteY35" fmla="*/ 994338 h 497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035798" h="4971693" fill="none" extrusionOk="0">
                <a:moveTo>
                  <a:pt x="0" y="994338"/>
                </a:moveTo>
                <a:cubicBezTo>
                  <a:pt x="221156" y="939877"/>
                  <a:pt x="354153" y="968658"/>
                  <a:pt x="458817" y="903743"/>
                </a:cubicBezTo>
                <a:cubicBezTo>
                  <a:pt x="563481" y="838828"/>
                  <a:pt x="813057" y="857435"/>
                  <a:pt x="1018350" y="793261"/>
                </a:cubicBezTo>
                <a:cubicBezTo>
                  <a:pt x="1223643" y="729086"/>
                  <a:pt x="1357881" y="758895"/>
                  <a:pt x="1527525" y="692722"/>
                </a:cubicBezTo>
                <a:cubicBezTo>
                  <a:pt x="1697169" y="626549"/>
                  <a:pt x="1860364" y="628360"/>
                  <a:pt x="2087059" y="582240"/>
                </a:cubicBezTo>
                <a:cubicBezTo>
                  <a:pt x="2313754" y="536120"/>
                  <a:pt x="2488795" y="540807"/>
                  <a:pt x="2696950" y="461815"/>
                </a:cubicBezTo>
                <a:cubicBezTo>
                  <a:pt x="2905105" y="382822"/>
                  <a:pt x="3020838" y="461594"/>
                  <a:pt x="3306841" y="341389"/>
                </a:cubicBezTo>
                <a:cubicBezTo>
                  <a:pt x="3592845" y="221185"/>
                  <a:pt x="3731141" y="313625"/>
                  <a:pt x="3967090" y="211021"/>
                </a:cubicBezTo>
                <a:cubicBezTo>
                  <a:pt x="4203038" y="108417"/>
                  <a:pt x="4358422" y="152967"/>
                  <a:pt x="4476265" y="110482"/>
                </a:cubicBezTo>
                <a:cubicBezTo>
                  <a:pt x="4594108" y="67997"/>
                  <a:pt x="4775704" y="67525"/>
                  <a:pt x="5035798" y="0"/>
                </a:cubicBezTo>
                <a:cubicBezTo>
                  <a:pt x="5039175" y="174253"/>
                  <a:pt x="5014861" y="272346"/>
                  <a:pt x="5035798" y="502693"/>
                </a:cubicBezTo>
                <a:cubicBezTo>
                  <a:pt x="5056735" y="733040"/>
                  <a:pt x="5030562" y="719930"/>
                  <a:pt x="5035798" y="905953"/>
                </a:cubicBezTo>
                <a:cubicBezTo>
                  <a:pt x="5041034" y="1091976"/>
                  <a:pt x="4978485" y="1204598"/>
                  <a:pt x="5035798" y="1408646"/>
                </a:cubicBezTo>
                <a:cubicBezTo>
                  <a:pt x="5093111" y="1612694"/>
                  <a:pt x="5022555" y="1669611"/>
                  <a:pt x="5035798" y="1861623"/>
                </a:cubicBezTo>
                <a:cubicBezTo>
                  <a:pt x="5049041" y="2053635"/>
                  <a:pt x="5031928" y="2294861"/>
                  <a:pt x="5035798" y="2414033"/>
                </a:cubicBezTo>
                <a:cubicBezTo>
                  <a:pt x="5039668" y="2533205"/>
                  <a:pt x="4986681" y="2710179"/>
                  <a:pt x="5035798" y="2916727"/>
                </a:cubicBezTo>
                <a:cubicBezTo>
                  <a:pt x="5084915" y="3123275"/>
                  <a:pt x="4994914" y="3274715"/>
                  <a:pt x="5035798" y="3419420"/>
                </a:cubicBezTo>
                <a:cubicBezTo>
                  <a:pt x="5076682" y="3564125"/>
                  <a:pt x="5025553" y="3820233"/>
                  <a:pt x="5035798" y="4021547"/>
                </a:cubicBezTo>
                <a:cubicBezTo>
                  <a:pt x="5046043" y="4222861"/>
                  <a:pt x="4987803" y="4598952"/>
                  <a:pt x="5035798" y="4971693"/>
                </a:cubicBezTo>
                <a:cubicBezTo>
                  <a:pt x="4836636" y="5011746"/>
                  <a:pt x="4774478" y="4939461"/>
                  <a:pt x="4576981" y="4971693"/>
                </a:cubicBezTo>
                <a:cubicBezTo>
                  <a:pt x="4379484" y="5003925"/>
                  <a:pt x="4278557" y="4927513"/>
                  <a:pt x="4168522" y="4971693"/>
                </a:cubicBezTo>
                <a:cubicBezTo>
                  <a:pt x="4058487" y="5015873"/>
                  <a:pt x="3917817" y="4956195"/>
                  <a:pt x="3760063" y="4971693"/>
                </a:cubicBezTo>
                <a:cubicBezTo>
                  <a:pt x="3602309" y="4987191"/>
                  <a:pt x="3490910" y="4970560"/>
                  <a:pt x="3351603" y="4971693"/>
                </a:cubicBezTo>
                <a:cubicBezTo>
                  <a:pt x="3212296" y="4972826"/>
                  <a:pt x="3073909" y="4969447"/>
                  <a:pt x="2892786" y="4971693"/>
                </a:cubicBezTo>
                <a:cubicBezTo>
                  <a:pt x="2711663" y="4973939"/>
                  <a:pt x="2582385" y="4963375"/>
                  <a:pt x="2484327" y="4971693"/>
                </a:cubicBezTo>
                <a:cubicBezTo>
                  <a:pt x="2386269" y="4980011"/>
                  <a:pt x="2057502" y="4962025"/>
                  <a:pt x="1824078" y="4971693"/>
                </a:cubicBezTo>
                <a:cubicBezTo>
                  <a:pt x="1590654" y="4981361"/>
                  <a:pt x="1530839" y="4955340"/>
                  <a:pt x="1365261" y="4971693"/>
                </a:cubicBezTo>
                <a:cubicBezTo>
                  <a:pt x="1199683" y="4988046"/>
                  <a:pt x="1032155" y="4969052"/>
                  <a:pt x="856086" y="4971693"/>
                </a:cubicBezTo>
                <a:cubicBezTo>
                  <a:pt x="680017" y="4974334"/>
                  <a:pt x="352935" y="4903581"/>
                  <a:pt x="0" y="4971693"/>
                </a:cubicBezTo>
                <a:cubicBezTo>
                  <a:pt x="-21337" y="4853845"/>
                  <a:pt x="8052" y="4732912"/>
                  <a:pt x="0" y="4522820"/>
                </a:cubicBezTo>
                <a:cubicBezTo>
                  <a:pt x="-8052" y="4312728"/>
                  <a:pt x="35825" y="4188897"/>
                  <a:pt x="0" y="4034174"/>
                </a:cubicBezTo>
                <a:cubicBezTo>
                  <a:pt x="-35825" y="3879451"/>
                  <a:pt x="40152" y="3643512"/>
                  <a:pt x="0" y="3545527"/>
                </a:cubicBezTo>
                <a:cubicBezTo>
                  <a:pt x="-40152" y="3447542"/>
                  <a:pt x="7865" y="3066766"/>
                  <a:pt x="0" y="2937560"/>
                </a:cubicBezTo>
                <a:cubicBezTo>
                  <a:pt x="-7865" y="2808354"/>
                  <a:pt x="27275" y="2564662"/>
                  <a:pt x="0" y="2448914"/>
                </a:cubicBezTo>
                <a:cubicBezTo>
                  <a:pt x="-27275" y="2333166"/>
                  <a:pt x="46526" y="2124372"/>
                  <a:pt x="0" y="2000041"/>
                </a:cubicBezTo>
                <a:cubicBezTo>
                  <a:pt x="-46526" y="1875710"/>
                  <a:pt x="65378" y="1318143"/>
                  <a:pt x="0" y="994338"/>
                </a:cubicBezTo>
                <a:close/>
              </a:path>
              <a:path w="5035798" h="4971693" stroke="0" extrusionOk="0">
                <a:moveTo>
                  <a:pt x="0" y="994338"/>
                </a:moveTo>
                <a:cubicBezTo>
                  <a:pt x="82462" y="928460"/>
                  <a:pt x="254489" y="986646"/>
                  <a:pt x="408459" y="913686"/>
                </a:cubicBezTo>
                <a:cubicBezTo>
                  <a:pt x="562429" y="840727"/>
                  <a:pt x="752598" y="893436"/>
                  <a:pt x="867276" y="823091"/>
                </a:cubicBezTo>
                <a:cubicBezTo>
                  <a:pt x="981954" y="752746"/>
                  <a:pt x="1173712" y="790456"/>
                  <a:pt x="1326093" y="732496"/>
                </a:cubicBezTo>
                <a:cubicBezTo>
                  <a:pt x="1478474" y="674536"/>
                  <a:pt x="1668546" y="681520"/>
                  <a:pt x="1885627" y="622014"/>
                </a:cubicBezTo>
                <a:cubicBezTo>
                  <a:pt x="2102708" y="562508"/>
                  <a:pt x="2138207" y="584781"/>
                  <a:pt x="2294086" y="541362"/>
                </a:cubicBezTo>
                <a:cubicBezTo>
                  <a:pt x="2449965" y="497943"/>
                  <a:pt x="2652809" y="507137"/>
                  <a:pt x="2954335" y="410993"/>
                </a:cubicBezTo>
                <a:cubicBezTo>
                  <a:pt x="3255861" y="314849"/>
                  <a:pt x="3191733" y="365238"/>
                  <a:pt x="3362794" y="330341"/>
                </a:cubicBezTo>
                <a:cubicBezTo>
                  <a:pt x="3533855" y="295444"/>
                  <a:pt x="3889665" y="291889"/>
                  <a:pt x="4023043" y="199972"/>
                </a:cubicBezTo>
                <a:cubicBezTo>
                  <a:pt x="4156421" y="108055"/>
                  <a:pt x="4332365" y="149304"/>
                  <a:pt x="4481860" y="109377"/>
                </a:cubicBezTo>
                <a:cubicBezTo>
                  <a:pt x="4631355" y="69450"/>
                  <a:pt x="4819017" y="63963"/>
                  <a:pt x="5035798" y="0"/>
                </a:cubicBezTo>
                <a:cubicBezTo>
                  <a:pt x="5055845" y="138416"/>
                  <a:pt x="4997998" y="518221"/>
                  <a:pt x="5035798" y="651844"/>
                </a:cubicBezTo>
                <a:cubicBezTo>
                  <a:pt x="5073598" y="785467"/>
                  <a:pt x="4995084" y="960101"/>
                  <a:pt x="5035798" y="1104821"/>
                </a:cubicBezTo>
                <a:cubicBezTo>
                  <a:pt x="5076512" y="1249541"/>
                  <a:pt x="4989027" y="1475947"/>
                  <a:pt x="5035798" y="1607514"/>
                </a:cubicBezTo>
                <a:cubicBezTo>
                  <a:pt x="5082569" y="1739081"/>
                  <a:pt x="5030480" y="1817692"/>
                  <a:pt x="5035798" y="2010774"/>
                </a:cubicBezTo>
                <a:cubicBezTo>
                  <a:pt x="5041116" y="2203856"/>
                  <a:pt x="4978543" y="2342511"/>
                  <a:pt x="5035798" y="2513467"/>
                </a:cubicBezTo>
                <a:cubicBezTo>
                  <a:pt x="5093053" y="2684423"/>
                  <a:pt x="5004133" y="2740558"/>
                  <a:pt x="5035798" y="2916727"/>
                </a:cubicBezTo>
                <a:cubicBezTo>
                  <a:pt x="5067463" y="3092896"/>
                  <a:pt x="4982644" y="3211308"/>
                  <a:pt x="5035798" y="3369703"/>
                </a:cubicBezTo>
                <a:cubicBezTo>
                  <a:pt x="5088952" y="3528098"/>
                  <a:pt x="4966689" y="3727225"/>
                  <a:pt x="5035798" y="3971830"/>
                </a:cubicBezTo>
                <a:cubicBezTo>
                  <a:pt x="5104907" y="4216435"/>
                  <a:pt x="4958246" y="4600581"/>
                  <a:pt x="5035798" y="4971693"/>
                </a:cubicBezTo>
                <a:cubicBezTo>
                  <a:pt x="4853751" y="5009605"/>
                  <a:pt x="4656859" y="4928033"/>
                  <a:pt x="4476265" y="4971693"/>
                </a:cubicBezTo>
                <a:cubicBezTo>
                  <a:pt x="4295671" y="5015353"/>
                  <a:pt x="4105109" y="4955294"/>
                  <a:pt x="3816016" y="4971693"/>
                </a:cubicBezTo>
                <a:cubicBezTo>
                  <a:pt x="3526923" y="4988092"/>
                  <a:pt x="3289967" y="4935552"/>
                  <a:pt x="3155767" y="4971693"/>
                </a:cubicBezTo>
                <a:cubicBezTo>
                  <a:pt x="3021567" y="5007834"/>
                  <a:pt x="2631939" y="4912368"/>
                  <a:pt x="2495518" y="4971693"/>
                </a:cubicBezTo>
                <a:cubicBezTo>
                  <a:pt x="2359097" y="5031018"/>
                  <a:pt x="2025925" y="4929194"/>
                  <a:pt x="1885627" y="4971693"/>
                </a:cubicBezTo>
                <a:cubicBezTo>
                  <a:pt x="1745329" y="5014192"/>
                  <a:pt x="1451098" y="4941021"/>
                  <a:pt x="1225378" y="4971693"/>
                </a:cubicBezTo>
                <a:cubicBezTo>
                  <a:pt x="999658" y="5002365"/>
                  <a:pt x="965071" y="4963267"/>
                  <a:pt x="816918" y="4971693"/>
                </a:cubicBezTo>
                <a:cubicBezTo>
                  <a:pt x="668765" y="4980119"/>
                  <a:pt x="185744" y="4937362"/>
                  <a:pt x="0" y="4971693"/>
                </a:cubicBezTo>
                <a:cubicBezTo>
                  <a:pt x="-5706" y="4806235"/>
                  <a:pt x="20148" y="4661159"/>
                  <a:pt x="0" y="4522820"/>
                </a:cubicBezTo>
                <a:cubicBezTo>
                  <a:pt x="-20148" y="4384481"/>
                  <a:pt x="38177" y="4045502"/>
                  <a:pt x="0" y="3914853"/>
                </a:cubicBezTo>
                <a:cubicBezTo>
                  <a:pt x="-38177" y="3784204"/>
                  <a:pt x="5364" y="3664575"/>
                  <a:pt x="0" y="3465980"/>
                </a:cubicBezTo>
                <a:cubicBezTo>
                  <a:pt x="-5364" y="3267385"/>
                  <a:pt x="26723" y="3093238"/>
                  <a:pt x="0" y="2897786"/>
                </a:cubicBezTo>
                <a:cubicBezTo>
                  <a:pt x="-26723" y="2702334"/>
                  <a:pt x="7978" y="2538039"/>
                  <a:pt x="0" y="2329593"/>
                </a:cubicBezTo>
                <a:cubicBezTo>
                  <a:pt x="-7978" y="2121147"/>
                  <a:pt x="12424" y="2011712"/>
                  <a:pt x="0" y="1880720"/>
                </a:cubicBezTo>
                <a:cubicBezTo>
                  <a:pt x="-12424" y="1749728"/>
                  <a:pt x="72454" y="1327373"/>
                  <a:pt x="0" y="99433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74D755-E4BB-48B4-8869-141755BB9BD3}"/>
              </a:ext>
            </a:extLst>
          </p:cNvPr>
          <p:cNvSpPr/>
          <p:nvPr/>
        </p:nvSpPr>
        <p:spPr>
          <a:xfrm rot="5400000" flipV="1">
            <a:off x="5165582" y="1326433"/>
            <a:ext cx="5035799" cy="4906806"/>
          </a:xfrm>
          <a:custGeom>
            <a:avLst/>
            <a:gdLst>
              <a:gd name="connsiteX0" fmla="*/ 0 w 5035799"/>
              <a:gd name="connsiteY0" fmla="*/ 981361 h 4906806"/>
              <a:gd name="connsiteX1" fmla="*/ 609891 w 5035799"/>
              <a:gd name="connsiteY1" fmla="*/ 862507 h 4906806"/>
              <a:gd name="connsiteX2" fmla="*/ 1169424 w 5035799"/>
              <a:gd name="connsiteY2" fmla="*/ 753467 h 4906806"/>
              <a:gd name="connsiteX3" fmla="*/ 1678600 w 5035799"/>
              <a:gd name="connsiteY3" fmla="*/ 654241 h 4906806"/>
              <a:gd name="connsiteX4" fmla="*/ 2187775 w 5035799"/>
              <a:gd name="connsiteY4" fmla="*/ 555014 h 4906806"/>
              <a:gd name="connsiteX5" fmla="*/ 2646592 w 5035799"/>
              <a:gd name="connsiteY5" fmla="*/ 465601 h 4906806"/>
              <a:gd name="connsiteX6" fmla="*/ 3256483 w 5035799"/>
              <a:gd name="connsiteY6" fmla="*/ 346748 h 4906806"/>
              <a:gd name="connsiteX7" fmla="*/ 3715301 w 5035799"/>
              <a:gd name="connsiteY7" fmla="*/ 257335 h 4906806"/>
              <a:gd name="connsiteX8" fmla="*/ 4274834 w 5035799"/>
              <a:gd name="connsiteY8" fmla="*/ 148295 h 4906806"/>
              <a:gd name="connsiteX9" fmla="*/ 5035799 w 5035799"/>
              <a:gd name="connsiteY9" fmla="*/ 0 h 4906806"/>
              <a:gd name="connsiteX10" fmla="*/ 5035799 w 5035799"/>
              <a:gd name="connsiteY10" fmla="*/ 447065 h 4906806"/>
              <a:gd name="connsiteX11" fmla="*/ 5035799 w 5035799"/>
              <a:gd name="connsiteY11" fmla="*/ 943197 h 4906806"/>
              <a:gd name="connsiteX12" fmla="*/ 5035799 w 5035799"/>
              <a:gd name="connsiteY12" fmla="*/ 1488398 h 4906806"/>
              <a:gd name="connsiteX13" fmla="*/ 5035799 w 5035799"/>
              <a:gd name="connsiteY13" fmla="*/ 2082667 h 4906806"/>
              <a:gd name="connsiteX14" fmla="*/ 5035799 w 5035799"/>
              <a:gd name="connsiteY14" fmla="*/ 2480663 h 4906806"/>
              <a:gd name="connsiteX15" fmla="*/ 5035799 w 5035799"/>
              <a:gd name="connsiteY15" fmla="*/ 2927728 h 4906806"/>
              <a:gd name="connsiteX16" fmla="*/ 5035799 w 5035799"/>
              <a:gd name="connsiteY16" fmla="*/ 3472928 h 4906806"/>
              <a:gd name="connsiteX17" fmla="*/ 5035799 w 5035799"/>
              <a:gd name="connsiteY17" fmla="*/ 4018129 h 4906806"/>
              <a:gd name="connsiteX18" fmla="*/ 5035799 w 5035799"/>
              <a:gd name="connsiteY18" fmla="*/ 4906806 h 4906806"/>
              <a:gd name="connsiteX19" fmla="*/ 4375550 w 5035799"/>
              <a:gd name="connsiteY19" fmla="*/ 4906806 h 4906806"/>
              <a:gd name="connsiteX20" fmla="*/ 3816017 w 5035799"/>
              <a:gd name="connsiteY20" fmla="*/ 4906806 h 4906806"/>
              <a:gd name="connsiteX21" fmla="*/ 3206125 w 5035799"/>
              <a:gd name="connsiteY21" fmla="*/ 4906806 h 4906806"/>
              <a:gd name="connsiteX22" fmla="*/ 2596234 w 5035799"/>
              <a:gd name="connsiteY22" fmla="*/ 4906806 h 4906806"/>
              <a:gd name="connsiteX23" fmla="*/ 2187775 w 5035799"/>
              <a:gd name="connsiteY23" fmla="*/ 4906806 h 4906806"/>
              <a:gd name="connsiteX24" fmla="*/ 1527526 w 5035799"/>
              <a:gd name="connsiteY24" fmla="*/ 4906806 h 4906806"/>
              <a:gd name="connsiteX25" fmla="*/ 967992 w 5035799"/>
              <a:gd name="connsiteY25" fmla="*/ 4906806 h 4906806"/>
              <a:gd name="connsiteX26" fmla="*/ 559533 w 5035799"/>
              <a:gd name="connsiteY26" fmla="*/ 4906806 h 4906806"/>
              <a:gd name="connsiteX27" fmla="*/ 0 w 5035799"/>
              <a:gd name="connsiteY27" fmla="*/ 4906806 h 4906806"/>
              <a:gd name="connsiteX28" fmla="*/ 0 w 5035799"/>
              <a:gd name="connsiteY28" fmla="*/ 4346028 h 4906806"/>
              <a:gd name="connsiteX29" fmla="*/ 0 w 5035799"/>
              <a:gd name="connsiteY29" fmla="*/ 3903014 h 4906806"/>
              <a:gd name="connsiteX30" fmla="*/ 0 w 5035799"/>
              <a:gd name="connsiteY30" fmla="*/ 3420745 h 4906806"/>
              <a:gd name="connsiteX31" fmla="*/ 0 w 5035799"/>
              <a:gd name="connsiteY31" fmla="*/ 2820712 h 4906806"/>
              <a:gd name="connsiteX32" fmla="*/ 0 w 5035799"/>
              <a:gd name="connsiteY32" fmla="*/ 2377698 h 4906806"/>
              <a:gd name="connsiteX33" fmla="*/ 0 w 5035799"/>
              <a:gd name="connsiteY33" fmla="*/ 1895429 h 4906806"/>
              <a:gd name="connsiteX34" fmla="*/ 0 w 5035799"/>
              <a:gd name="connsiteY34" fmla="*/ 981361 h 490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35799" h="4906806" fill="none" extrusionOk="0">
                <a:moveTo>
                  <a:pt x="0" y="981361"/>
                </a:moveTo>
                <a:cubicBezTo>
                  <a:pt x="224057" y="935905"/>
                  <a:pt x="347885" y="948740"/>
                  <a:pt x="609891" y="862507"/>
                </a:cubicBezTo>
                <a:cubicBezTo>
                  <a:pt x="871897" y="776274"/>
                  <a:pt x="1060622" y="830490"/>
                  <a:pt x="1169424" y="753467"/>
                </a:cubicBezTo>
                <a:cubicBezTo>
                  <a:pt x="1278226" y="676444"/>
                  <a:pt x="1444024" y="762183"/>
                  <a:pt x="1678600" y="654241"/>
                </a:cubicBezTo>
                <a:cubicBezTo>
                  <a:pt x="1913176" y="546298"/>
                  <a:pt x="2024530" y="592310"/>
                  <a:pt x="2187775" y="555014"/>
                </a:cubicBezTo>
                <a:cubicBezTo>
                  <a:pt x="2351020" y="517718"/>
                  <a:pt x="2501250" y="526167"/>
                  <a:pt x="2646592" y="465601"/>
                </a:cubicBezTo>
                <a:cubicBezTo>
                  <a:pt x="2791934" y="405036"/>
                  <a:pt x="2963439" y="410096"/>
                  <a:pt x="3256483" y="346748"/>
                </a:cubicBezTo>
                <a:cubicBezTo>
                  <a:pt x="3549527" y="283400"/>
                  <a:pt x="3491475" y="327675"/>
                  <a:pt x="3715301" y="257335"/>
                </a:cubicBezTo>
                <a:cubicBezTo>
                  <a:pt x="3939127" y="186995"/>
                  <a:pt x="4056409" y="214932"/>
                  <a:pt x="4274834" y="148295"/>
                </a:cubicBezTo>
                <a:cubicBezTo>
                  <a:pt x="4493258" y="81658"/>
                  <a:pt x="4760822" y="112373"/>
                  <a:pt x="5035799" y="0"/>
                </a:cubicBezTo>
                <a:cubicBezTo>
                  <a:pt x="5045394" y="94266"/>
                  <a:pt x="5035720" y="350340"/>
                  <a:pt x="5035799" y="447065"/>
                </a:cubicBezTo>
                <a:cubicBezTo>
                  <a:pt x="5035878" y="543791"/>
                  <a:pt x="5021510" y="752882"/>
                  <a:pt x="5035799" y="943197"/>
                </a:cubicBezTo>
                <a:cubicBezTo>
                  <a:pt x="5050088" y="1133512"/>
                  <a:pt x="4997438" y="1295435"/>
                  <a:pt x="5035799" y="1488398"/>
                </a:cubicBezTo>
                <a:cubicBezTo>
                  <a:pt x="5074160" y="1681361"/>
                  <a:pt x="4965060" y="1908834"/>
                  <a:pt x="5035799" y="2082667"/>
                </a:cubicBezTo>
                <a:cubicBezTo>
                  <a:pt x="5106538" y="2256500"/>
                  <a:pt x="4998451" y="2398820"/>
                  <a:pt x="5035799" y="2480663"/>
                </a:cubicBezTo>
                <a:cubicBezTo>
                  <a:pt x="5073147" y="2562506"/>
                  <a:pt x="5009014" y="2797839"/>
                  <a:pt x="5035799" y="2927728"/>
                </a:cubicBezTo>
                <a:cubicBezTo>
                  <a:pt x="5062584" y="3057618"/>
                  <a:pt x="5002425" y="3256585"/>
                  <a:pt x="5035799" y="3472928"/>
                </a:cubicBezTo>
                <a:cubicBezTo>
                  <a:pt x="5069173" y="3689271"/>
                  <a:pt x="4991955" y="3854244"/>
                  <a:pt x="5035799" y="4018129"/>
                </a:cubicBezTo>
                <a:cubicBezTo>
                  <a:pt x="5079643" y="4182014"/>
                  <a:pt x="5019895" y="4531302"/>
                  <a:pt x="5035799" y="4906806"/>
                </a:cubicBezTo>
                <a:cubicBezTo>
                  <a:pt x="4795040" y="4941057"/>
                  <a:pt x="4641942" y="4839377"/>
                  <a:pt x="4375550" y="4906806"/>
                </a:cubicBezTo>
                <a:cubicBezTo>
                  <a:pt x="4109158" y="4974235"/>
                  <a:pt x="3948985" y="4857039"/>
                  <a:pt x="3816017" y="4906806"/>
                </a:cubicBezTo>
                <a:cubicBezTo>
                  <a:pt x="3683049" y="4956573"/>
                  <a:pt x="3505824" y="4850059"/>
                  <a:pt x="3206125" y="4906806"/>
                </a:cubicBezTo>
                <a:cubicBezTo>
                  <a:pt x="2906426" y="4963553"/>
                  <a:pt x="2730371" y="4874210"/>
                  <a:pt x="2596234" y="4906806"/>
                </a:cubicBezTo>
                <a:cubicBezTo>
                  <a:pt x="2462097" y="4939402"/>
                  <a:pt x="2325888" y="4881500"/>
                  <a:pt x="2187775" y="4906806"/>
                </a:cubicBezTo>
                <a:cubicBezTo>
                  <a:pt x="2049662" y="4932112"/>
                  <a:pt x="1689777" y="4865067"/>
                  <a:pt x="1527526" y="4906806"/>
                </a:cubicBezTo>
                <a:cubicBezTo>
                  <a:pt x="1365275" y="4948545"/>
                  <a:pt x="1122223" y="4880275"/>
                  <a:pt x="967992" y="4906806"/>
                </a:cubicBezTo>
                <a:cubicBezTo>
                  <a:pt x="813761" y="4933337"/>
                  <a:pt x="662539" y="4858691"/>
                  <a:pt x="559533" y="4906806"/>
                </a:cubicBezTo>
                <a:cubicBezTo>
                  <a:pt x="456527" y="4954921"/>
                  <a:pt x="143932" y="4856180"/>
                  <a:pt x="0" y="4906806"/>
                </a:cubicBezTo>
                <a:cubicBezTo>
                  <a:pt x="-49969" y="4648465"/>
                  <a:pt x="44337" y="4543714"/>
                  <a:pt x="0" y="4346028"/>
                </a:cubicBezTo>
                <a:cubicBezTo>
                  <a:pt x="-44337" y="4148342"/>
                  <a:pt x="9640" y="4010107"/>
                  <a:pt x="0" y="3903014"/>
                </a:cubicBezTo>
                <a:cubicBezTo>
                  <a:pt x="-9640" y="3795921"/>
                  <a:pt x="52538" y="3606776"/>
                  <a:pt x="0" y="3420745"/>
                </a:cubicBezTo>
                <a:cubicBezTo>
                  <a:pt x="-52538" y="3234714"/>
                  <a:pt x="52577" y="2984513"/>
                  <a:pt x="0" y="2820712"/>
                </a:cubicBezTo>
                <a:cubicBezTo>
                  <a:pt x="-52577" y="2656911"/>
                  <a:pt x="8669" y="2559791"/>
                  <a:pt x="0" y="2377698"/>
                </a:cubicBezTo>
                <a:cubicBezTo>
                  <a:pt x="-8669" y="2195605"/>
                  <a:pt x="52434" y="2127107"/>
                  <a:pt x="0" y="1895429"/>
                </a:cubicBezTo>
                <a:cubicBezTo>
                  <a:pt x="-52434" y="1663751"/>
                  <a:pt x="12925" y="1229080"/>
                  <a:pt x="0" y="981361"/>
                </a:cubicBezTo>
                <a:close/>
              </a:path>
              <a:path w="5035799" h="4906806" stroke="0" extrusionOk="0">
                <a:moveTo>
                  <a:pt x="0" y="981361"/>
                </a:moveTo>
                <a:cubicBezTo>
                  <a:pt x="217076" y="901717"/>
                  <a:pt x="511698" y="926681"/>
                  <a:pt x="660249" y="852694"/>
                </a:cubicBezTo>
                <a:cubicBezTo>
                  <a:pt x="808800" y="778707"/>
                  <a:pt x="964184" y="839402"/>
                  <a:pt x="1068708" y="773094"/>
                </a:cubicBezTo>
                <a:cubicBezTo>
                  <a:pt x="1173233" y="706786"/>
                  <a:pt x="1481449" y="715219"/>
                  <a:pt x="1628242" y="664054"/>
                </a:cubicBezTo>
                <a:cubicBezTo>
                  <a:pt x="1775035" y="612888"/>
                  <a:pt x="2082085" y="632699"/>
                  <a:pt x="2288491" y="535387"/>
                </a:cubicBezTo>
                <a:cubicBezTo>
                  <a:pt x="2494897" y="438075"/>
                  <a:pt x="2693450" y="474939"/>
                  <a:pt x="2848024" y="426347"/>
                </a:cubicBezTo>
                <a:cubicBezTo>
                  <a:pt x="3002598" y="377755"/>
                  <a:pt x="3176117" y="363376"/>
                  <a:pt x="3407557" y="317307"/>
                </a:cubicBezTo>
                <a:cubicBezTo>
                  <a:pt x="3638996" y="271238"/>
                  <a:pt x="3699591" y="262148"/>
                  <a:pt x="3916733" y="218080"/>
                </a:cubicBezTo>
                <a:cubicBezTo>
                  <a:pt x="4133875" y="174012"/>
                  <a:pt x="4269931" y="204783"/>
                  <a:pt x="4425908" y="118854"/>
                </a:cubicBezTo>
                <a:cubicBezTo>
                  <a:pt x="4581885" y="32925"/>
                  <a:pt x="4765779" y="72848"/>
                  <a:pt x="5035799" y="0"/>
                </a:cubicBezTo>
                <a:cubicBezTo>
                  <a:pt x="5104231" y="198432"/>
                  <a:pt x="4979644" y="365453"/>
                  <a:pt x="5035799" y="643337"/>
                </a:cubicBezTo>
                <a:cubicBezTo>
                  <a:pt x="5091954" y="921221"/>
                  <a:pt x="5005620" y="920357"/>
                  <a:pt x="5035799" y="1139469"/>
                </a:cubicBezTo>
                <a:cubicBezTo>
                  <a:pt x="5065978" y="1358581"/>
                  <a:pt x="5034151" y="1470238"/>
                  <a:pt x="5035799" y="1782806"/>
                </a:cubicBezTo>
                <a:cubicBezTo>
                  <a:pt x="5037447" y="2095374"/>
                  <a:pt x="4987944" y="2259019"/>
                  <a:pt x="5035799" y="2426143"/>
                </a:cubicBezTo>
                <a:cubicBezTo>
                  <a:pt x="5083654" y="2593267"/>
                  <a:pt x="4979586" y="2727692"/>
                  <a:pt x="5035799" y="3020412"/>
                </a:cubicBezTo>
                <a:cubicBezTo>
                  <a:pt x="5092012" y="3313132"/>
                  <a:pt x="5011973" y="3312588"/>
                  <a:pt x="5035799" y="3565612"/>
                </a:cubicBezTo>
                <a:cubicBezTo>
                  <a:pt x="5059625" y="3818636"/>
                  <a:pt x="5012281" y="3852020"/>
                  <a:pt x="5035799" y="4061745"/>
                </a:cubicBezTo>
                <a:cubicBezTo>
                  <a:pt x="5059317" y="4271470"/>
                  <a:pt x="5010610" y="4700270"/>
                  <a:pt x="5035799" y="4906806"/>
                </a:cubicBezTo>
                <a:cubicBezTo>
                  <a:pt x="4844552" y="4940978"/>
                  <a:pt x="4583647" y="4895947"/>
                  <a:pt x="4425908" y="4906806"/>
                </a:cubicBezTo>
                <a:cubicBezTo>
                  <a:pt x="4268169" y="4917665"/>
                  <a:pt x="4009302" y="4882960"/>
                  <a:pt x="3816017" y="4906806"/>
                </a:cubicBezTo>
                <a:cubicBezTo>
                  <a:pt x="3622732" y="4930652"/>
                  <a:pt x="3382635" y="4871748"/>
                  <a:pt x="3155767" y="4906806"/>
                </a:cubicBezTo>
                <a:cubicBezTo>
                  <a:pt x="2928899" y="4941864"/>
                  <a:pt x="2664723" y="4884358"/>
                  <a:pt x="2495518" y="4906806"/>
                </a:cubicBezTo>
                <a:cubicBezTo>
                  <a:pt x="2326313" y="4929254"/>
                  <a:pt x="2169483" y="4860841"/>
                  <a:pt x="2036701" y="4906806"/>
                </a:cubicBezTo>
                <a:cubicBezTo>
                  <a:pt x="1903919" y="4952771"/>
                  <a:pt x="1723226" y="4877361"/>
                  <a:pt x="1628242" y="4906806"/>
                </a:cubicBezTo>
                <a:cubicBezTo>
                  <a:pt x="1533258" y="4936251"/>
                  <a:pt x="1284872" y="4828734"/>
                  <a:pt x="967992" y="4906806"/>
                </a:cubicBezTo>
                <a:cubicBezTo>
                  <a:pt x="651112" y="4984878"/>
                  <a:pt x="336824" y="4851585"/>
                  <a:pt x="0" y="4906806"/>
                </a:cubicBezTo>
                <a:cubicBezTo>
                  <a:pt x="-68109" y="4737133"/>
                  <a:pt x="57228" y="4571616"/>
                  <a:pt x="0" y="4267519"/>
                </a:cubicBezTo>
                <a:cubicBezTo>
                  <a:pt x="-57228" y="3963422"/>
                  <a:pt x="7571" y="3946797"/>
                  <a:pt x="0" y="3706741"/>
                </a:cubicBezTo>
                <a:cubicBezTo>
                  <a:pt x="-7571" y="3466685"/>
                  <a:pt x="59628" y="3349478"/>
                  <a:pt x="0" y="3145964"/>
                </a:cubicBezTo>
                <a:cubicBezTo>
                  <a:pt x="-59628" y="2942450"/>
                  <a:pt x="51072" y="2861002"/>
                  <a:pt x="0" y="2702949"/>
                </a:cubicBezTo>
                <a:cubicBezTo>
                  <a:pt x="-51072" y="2544897"/>
                  <a:pt x="52276" y="2327486"/>
                  <a:pt x="0" y="2102917"/>
                </a:cubicBezTo>
                <a:cubicBezTo>
                  <a:pt x="-52276" y="1878348"/>
                  <a:pt x="16402" y="1859052"/>
                  <a:pt x="0" y="1659902"/>
                </a:cubicBezTo>
                <a:cubicBezTo>
                  <a:pt x="-16402" y="1460752"/>
                  <a:pt x="76840" y="1288198"/>
                  <a:pt x="0" y="98136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49022453">
                  <a:prstGeom prst="flowChartManualInpu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9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691CA-38A5-4C5D-B01E-478AD59A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08" y="3248898"/>
            <a:ext cx="3007072" cy="3007072"/>
          </a:xfrm>
          <a:prstGeom prst="rect">
            <a:avLst/>
          </a:prstGeom>
        </p:spPr>
      </p:pic>
      <p:pic>
        <p:nvPicPr>
          <p:cNvPr id="6" name="그림 5" descr="사람, 먹는, 페이스트리이(가) 표시된 사진&#10;&#10;자동 생성된 설명">
            <a:extLst>
              <a:ext uri="{FF2B5EF4-FFF2-40B4-BE49-F238E27FC236}">
                <a16:creationId xmlns:a16="http://schemas.microsoft.com/office/drawing/2014/main" id="{28ADCBDC-C2ED-4E0B-912C-CD3C6F6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6" b="99720" l="7034" r="89602">
                        <a14:foregroundMark x1="30785" y1="49486" x2="38430" y2="59570"/>
                        <a14:foregroundMark x1="35576" y1="40243" x2="46483" y2="55182"/>
                        <a14:foregroundMark x1="38226" y1="38375" x2="53517" y2="57610"/>
                        <a14:foregroundMark x1="51070" y1="40896" x2="59939" y2="57236"/>
                        <a14:foregroundMark x1="50866" y1="37348" x2="59939" y2="50980"/>
                        <a14:foregroundMark x1="29766" y1="36788" x2="33435" y2="48273"/>
                        <a14:foregroundMark x1="34353" y1="36695" x2="40571" y2="51354"/>
                        <a14:foregroundMark x1="32518" y1="79365" x2="20285" y2="94865"/>
                        <a14:foregroundMark x1="33945" y1="76657" x2="20285" y2="93371"/>
                        <a14:foregroundMark x1="22324" y1="84127" x2="11621" y2="97292"/>
                        <a14:foregroundMark x1="7645" y1="98133" x2="7034" y2="99813"/>
                        <a14:foregroundMark x1="84811" y1="35481" x2="82467" y2="50140"/>
                        <a14:foregroundMark x1="86850" y1="35668" x2="80428" y2="55182"/>
                        <a14:foregroundMark x1="84098" y1="43604" x2="81142" y2="58637"/>
                        <a14:foregroundMark x1="79613" y1="35107" x2="79817" y2="42764"/>
                        <a14:foregroundMark x1="57594" y1="11204" x2="56269" y2="19141"/>
                        <a14:foregroundMark x1="58512" y1="6256" x2="43221" y2="1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8" y="2242502"/>
            <a:ext cx="3714459" cy="4055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C2D77-0BAA-4F34-8DF6-D81ABA93F12B}"/>
              </a:ext>
            </a:extLst>
          </p:cNvPr>
          <p:cNvSpPr txBox="1"/>
          <p:nvPr/>
        </p:nvSpPr>
        <p:spPr>
          <a:xfrm>
            <a:off x="3180814" y="1820342"/>
            <a:ext cx="3966341" cy="57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 </a:t>
            </a:r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치킨이닭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45F81-FE9D-4FC2-AF90-4B2881BD6F39}"/>
              </a:ext>
            </a:extLst>
          </p:cNvPr>
          <p:cNvSpPr txBox="1"/>
          <p:nvPr/>
        </p:nvSpPr>
        <p:spPr>
          <a:xfrm>
            <a:off x="6795191" y="2483514"/>
            <a:ext cx="3966341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원하던 </a:t>
            </a:r>
            <a:endParaRPr lang="en-US" altLang="ko-KR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157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바삭함이</a:t>
            </a:r>
            <a:r>
              <a:rPr lang="ko-KR" altLang="en-US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아니야</a:t>
            </a:r>
            <a:r>
              <a:rPr lang="en-US" altLang="ko-KR" sz="3157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</a:t>
            </a:r>
            <a:endParaRPr lang="ko-KR" altLang="en-US" sz="3157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A4E5-54BE-4FC4-BBF3-D203100BB46B}"/>
              </a:ext>
            </a:extLst>
          </p:cNvPr>
          <p:cNvSpPr txBox="1"/>
          <p:nvPr/>
        </p:nvSpPr>
        <p:spPr>
          <a:xfrm rot="179718">
            <a:off x="2604504" y="5145779"/>
            <a:ext cx="2290158" cy="8211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736" dirty="0" err="1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바ㅅ</a:t>
            </a:r>
            <a:r>
              <a:rPr lang="en-US" altLang="ko-KR" sz="4736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…?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782-E9A1-4B8F-B5AD-6CD245BEAC36}"/>
              </a:ext>
            </a:extLst>
          </p:cNvPr>
          <p:cNvSpPr txBox="1"/>
          <p:nvPr/>
        </p:nvSpPr>
        <p:spPr>
          <a:xfrm rot="20758798">
            <a:off x="1157509" y="4341370"/>
            <a:ext cx="2290158" cy="686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ln>
                  <a:solidFill>
                    <a:srgbClr val="C07E12"/>
                  </a:solidFill>
                </a:ln>
                <a:solidFill>
                  <a:srgbClr val="F0B95E"/>
                </a:solidFill>
                <a:latin typeface="배민 을지로10년후체" panose="020B0600000101010101" pitchFamily="50" charset="-127"/>
                <a:ea typeface="배민 을지로10년후체" panose="020B0600000101010101" pitchFamily="50" charset="-127"/>
              </a:rPr>
              <a:t>바삭</a:t>
            </a:r>
            <a:endParaRPr lang="ko-KR" altLang="en-US" sz="1754" dirty="0">
              <a:ln>
                <a:solidFill>
                  <a:srgbClr val="C07E12"/>
                </a:solidFill>
              </a:ln>
              <a:solidFill>
                <a:srgbClr val="F0B95E"/>
              </a:solidFill>
              <a:latin typeface="배민 을지로10년후체" panose="020B0600000101010101" pitchFamily="50" charset="-127"/>
              <a:ea typeface="배민 을지로10년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727BA3-B140-47BE-AA18-2F3339D3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1" y="844879"/>
            <a:ext cx="10307576" cy="5738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71001-AB1D-45B8-A5BA-B14C481CE2C5}"/>
              </a:ext>
            </a:extLst>
          </p:cNvPr>
          <p:cNvSpPr txBox="1"/>
          <p:nvPr/>
        </p:nvSpPr>
        <p:spPr>
          <a:xfrm>
            <a:off x="1230606" y="2650117"/>
            <a:ext cx="2954236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배민 다신 안 써</a:t>
            </a:r>
            <a:r>
              <a:rPr lang="en-US" altLang="ko-KR" sz="350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!!!</a:t>
            </a:r>
            <a:endParaRPr lang="ko-KR" altLang="en-US" sz="3508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53A33-650C-4648-8B48-6B240A7E31DB}"/>
              </a:ext>
            </a:extLst>
          </p:cNvPr>
          <p:cNvSpPr txBox="1"/>
          <p:nvPr/>
        </p:nvSpPr>
        <p:spPr>
          <a:xfrm rot="20678741">
            <a:off x="799318" y="1860784"/>
            <a:ext cx="514612" cy="98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788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60BDE-3829-47CD-98CF-A663C3DF115F}"/>
              </a:ext>
            </a:extLst>
          </p:cNvPr>
          <p:cNvSpPr txBox="1"/>
          <p:nvPr/>
        </p:nvSpPr>
        <p:spPr>
          <a:xfrm>
            <a:off x="1405609" y="1890225"/>
            <a:ext cx="5146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10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AAC6-5491-48E4-824C-189BA0C52E15}"/>
              </a:ext>
            </a:extLst>
          </p:cNvPr>
          <p:cNvSpPr txBox="1"/>
          <p:nvPr/>
        </p:nvSpPr>
        <p:spPr>
          <a:xfrm>
            <a:off x="1760933" y="1975739"/>
            <a:ext cx="710647" cy="68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</a:t>
            </a:r>
            <a:r>
              <a:rPr lang="en-US" altLang="ko-KR" sz="3859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sz="3859"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70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94FB8E-6A3E-44B1-854F-CB7B4AA4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4" y="924854"/>
            <a:ext cx="10300675" cy="5709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AD43C-4056-40C4-8B73-98B89AB32F05}"/>
              </a:ext>
            </a:extLst>
          </p:cNvPr>
          <p:cNvSpPr txBox="1"/>
          <p:nvPr/>
        </p:nvSpPr>
        <p:spPr>
          <a:xfrm>
            <a:off x="1070766" y="1526107"/>
            <a:ext cx="3966341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주장이라는 거 </a:t>
            </a:r>
            <a:endParaRPr lang="en-US" altLang="ko-KR" sz="2806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806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4AD1-5D7A-4025-8C1C-3824F4931B51}"/>
              </a:ext>
            </a:extLst>
          </p:cNvPr>
          <p:cNvSpPr txBox="1"/>
          <p:nvPr/>
        </p:nvSpPr>
        <p:spPr>
          <a:xfrm>
            <a:off x="5996887" y="2809350"/>
            <a:ext cx="3901949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고생해서 고른 치킨이 맘에 안 든다고 </a:t>
            </a:r>
            <a:r>
              <a:rPr lang="ko-KR" altLang="en-US" sz="2105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배민을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 쓴다는 건 </a:t>
            </a:r>
            <a:r>
              <a:rPr lang="en-US" altLang="ko-KR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,,, </a:t>
            </a:r>
            <a:r>
              <a:rPr lang="ko-KR" altLang="en-US" sz="2105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황당한 주장이죠 </a:t>
            </a:r>
            <a:endParaRPr lang="en-US" altLang="ko-KR" sz="2105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49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3175</TotalTime>
  <Words>3699</Words>
  <Application>Microsoft Office PowerPoint</Application>
  <PresentationFormat>사용자 지정</PresentationFormat>
  <Paragraphs>777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2" baseType="lpstr">
      <vt:lpstr>나눔손글씨 바른정신</vt:lpstr>
      <vt:lpstr>맑은 고딕</vt:lpstr>
      <vt:lpstr>배달의민족 도현</vt:lpstr>
      <vt:lpstr>배달의민족 연성</vt:lpstr>
      <vt:lpstr>배달의민족 을지로체 TTF</vt:lpstr>
      <vt:lpstr>배달의민족 주아</vt:lpstr>
      <vt:lpstr>배달의민족 한나는 열한살</vt:lpstr>
      <vt:lpstr>배달의민족 한나체</vt:lpstr>
      <vt:lpstr>배달의민족 한나체 Air</vt:lpstr>
      <vt:lpstr>배달의민족 한나체 Pro</vt:lpstr>
      <vt:lpstr>배민 을지로10년후체</vt:lpstr>
      <vt:lpstr>-윤고딕320</vt:lpstr>
      <vt:lpstr>Arial</vt:lpstr>
      <vt:lpstr>Berlin Sans FB Demi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dkfl4059@gmail.com</dc:creator>
  <cp:lastModifiedBy>김차헌</cp:lastModifiedBy>
  <cp:revision>186</cp:revision>
  <dcterms:created xsi:type="dcterms:W3CDTF">2021-07-12T14:47:02Z</dcterms:created>
  <dcterms:modified xsi:type="dcterms:W3CDTF">2021-07-16T01:28:50Z</dcterms:modified>
</cp:coreProperties>
</file>